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jevtxBYKXkQFHt/XdP/uNYNhq5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customschemas.google.com/relationships/presentationmetadata" Target="metadata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8" cy="241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 rot="10800000">
            <a:off x="8341894" y="3128078"/>
            <a:ext cx="3850104" cy="373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>
            <p:ph type="ctrTitle"/>
          </p:nvPr>
        </p:nvSpPr>
        <p:spPr>
          <a:xfrm>
            <a:off x="1524000" y="2000285"/>
            <a:ext cx="9144000" cy="15096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F06"/>
              </a:buClr>
              <a:buSzPts val="4800"/>
              <a:buFont typeface="Calibri"/>
              <a:buNone/>
            </a:pPr>
            <a:r>
              <a:rPr b="1" lang="en-GB" sz="4800">
                <a:solidFill>
                  <a:srgbClr val="FF6F06"/>
                </a:solidFill>
                <a:latin typeface="Calibri"/>
                <a:ea typeface="Calibri"/>
                <a:cs typeface="Calibri"/>
                <a:sym typeface="Calibri"/>
              </a:rPr>
              <a:t>Strathaven Academy</a:t>
            </a:r>
            <a:br>
              <a:rPr b="1" lang="en-GB" sz="4800">
                <a:solidFill>
                  <a:srgbClr val="FF6F0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4800">
                <a:solidFill>
                  <a:srgbClr val="FF6F06"/>
                </a:solidFill>
                <a:latin typeface="Calibri"/>
                <a:ea typeface="Calibri"/>
                <a:cs typeface="Calibri"/>
                <a:sym typeface="Calibri"/>
              </a:rPr>
              <a:t>Emergency Evacuation Plan 202</a:t>
            </a:r>
            <a:r>
              <a:rPr b="1" lang="en-GB" sz="4800">
                <a:solidFill>
                  <a:srgbClr val="FF6F06"/>
                </a:solidFill>
              </a:rPr>
              <a:t>5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1524000" y="3854486"/>
            <a:ext cx="7290391" cy="219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Contents: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 1 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– Roles and responsibilities of pupils, registration/tutor staff, ELT staff, all other teaching staff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 2 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– Muster points for all pupils (where you should report to depending of your year group)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 3 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– Map of the cage (S1 – S4) muster point – where each class should line up once on the cage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 4 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– Map of the S5 and S6 muster points – where each class should line up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2839610" y="973382"/>
            <a:ext cx="1436915" cy="923330"/>
          </a:xfrm>
          <a:prstGeom prst="rect">
            <a:avLst/>
          </a:prstGeom>
          <a:solidFill>
            <a:srgbClr val="D8E2F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-1" y="105373"/>
            <a:ext cx="121920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STRATHAVEN ACADEMY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EMERGENCY EVACUATION PLAN RESPONSIBILITIES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67229" y="973382"/>
            <a:ext cx="1306286" cy="923330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839608" y="973381"/>
            <a:ext cx="139773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 all belongings behind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4324730" y="1335176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4623206" y="968405"/>
            <a:ext cx="1476103" cy="954107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class teacher instructions to exit the building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6419863" y="968405"/>
            <a:ext cx="1423855" cy="830997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 calmly to the muster point to meet your registration class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8216524" y="973381"/>
            <a:ext cx="1449977" cy="954107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 in alphabetical order in pairs in a straight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0013183" y="968405"/>
            <a:ext cx="1449977" cy="954107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Behave in an orderly manner in line with school rules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72224" y="2377395"/>
            <a:ext cx="1301291" cy="954107"/>
          </a:xfrm>
          <a:prstGeom prst="rect">
            <a:avLst/>
          </a:prstGeom>
          <a:solidFill>
            <a:srgbClr val="F7CAA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 / Tutor Teachers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667230" y="3842962"/>
            <a:ext cx="1306286" cy="92333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ELT Members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667230" y="5277752"/>
            <a:ext cx="1306286" cy="738664"/>
          </a:xfrm>
          <a:prstGeom prst="rect">
            <a:avLst/>
          </a:prstGeom>
          <a:solidFill>
            <a:srgbClr val="AEAB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other Teaching Staff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6121389" y="1331941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900942" y="1331941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9710664" y="1328706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839610" y="2406273"/>
            <a:ext cx="1436915" cy="923330"/>
          </a:xfrm>
          <a:prstGeom prst="rect">
            <a:avLst/>
          </a:prstGeom>
          <a:solidFill>
            <a:srgbClr val="F7CAA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2839608" y="2406272"/>
            <a:ext cx="139773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 all belongings behind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324730" y="2768067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4623206" y="2401296"/>
            <a:ext cx="1476103" cy="954107"/>
          </a:xfrm>
          <a:prstGeom prst="rect">
            <a:avLst/>
          </a:prstGeom>
          <a:solidFill>
            <a:srgbClr val="F7CAA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teaching, instruct your class where to exit the building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8216524" y="2406272"/>
            <a:ext cx="1449977" cy="830997"/>
          </a:xfrm>
          <a:prstGeom prst="rect">
            <a:avLst/>
          </a:prstGeom>
          <a:solidFill>
            <a:srgbClr val="F7CAA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register for class, and hand back to designated staff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10000121" y="2401296"/>
            <a:ext cx="1463039" cy="830997"/>
          </a:xfrm>
          <a:prstGeom prst="rect">
            <a:avLst/>
          </a:prstGeom>
          <a:solidFill>
            <a:srgbClr val="F7CAA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Remain with your class to ensure pupils behave appropriately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6121389" y="2764832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7900942" y="2764832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9710664" y="2761597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2826548" y="3864964"/>
            <a:ext cx="1436915" cy="923330"/>
          </a:xfrm>
          <a:prstGeom prst="rect">
            <a:avLst/>
          </a:prstGeom>
          <a:solidFill>
            <a:srgbClr val="FEE599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4610144" y="3864964"/>
            <a:ext cx="1436915" cy="92333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2839608" y="3864963"/>
            <a:ext cx="138466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 all belongings behind</a:t>
            </a: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311668" y="4226758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4610144" y="3859987"/>
            <a:ext cx="1476103" cy="954107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Completed assigned duty for exiting the building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8203462" y="3864963"/>
            <a:ext cx="1449977" cy="954107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designated task as outlined in school policy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0000121" y="3859987"/>
            <a:ext cx="1449977" cy="954107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support to help manage pupil behaviour in your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6108327" y="4223523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7887880" y="4223523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9697602" y="4220288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2839608" y="5297854"/>
            <a:ext cx="1384668" cy="738664"/>
          </a:xfrm>
          <a:prstGeom prst="rect">
            <a:avLst/>
          </a:prstGeom>
          <a:solidFill>
            <a:srgbClr val="AEABA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 all belongings behind                 </a:t>
            </a: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4311668" y="5659649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4610144" y="5292878"/>
            <a:ext cx="1476103" cy="954107"/>
          </a:xfrm>
          <a:prstGeom prst="rect">
            <a:avLst/>
          </a:prstGeom>
          <a:solidFill>
            <a:srgbClr val="AEAB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teaching, instruct your class where to exit the building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8203462" y="5288434"/>
            <a:ext cx="1436915" cy="954107"/>
          </a:xfrm>
          <a:prstGeom prst="rect">
            <a:avLst/>
          </a:prstGeom>
          <a:solidFill>
            <a:srgbClr val="AEAB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on hand to cover a duty for an absent member of staff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10000121" y="5292878"/>
            <a:ext cx="1449977" cy="954107"/>
          </a:xfrm>
          <a:prstGeom prst="rect">
            <a:avLst/>
          </a:prstGeom>
          <a:solidFill>
            <a:srgbClr val="AEAB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support to colleagues managing pupil behaviour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6108327" y="5656414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7887880" y="5656414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9697602" y="5653179"/>
            <a:ext cx="263330" cy="2116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6419863" y="2396852"/>
            <a:ext cx="1423855" cy="954107"/>
          </a:xfrm>
          <a:prstGeom prst="rect">
            <a:avLst/>
          </a:prstGeom>
          <a:solidFill>
            <a:srgbClr val="F7CAA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 calmly to meet register class at their muster 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6419862" y="3849073"/>
            <a:ext cx="1423855" cy="830997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 calmly to the muster point &amp; report to your assigned area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6419862" y="5294495"/>
            <a:ext cx="1423855" cy="830997"/>
          </a:xfrm>
          <a:prstGeom prst="rect">
            <a:avLst/>
          </a:prstGeom>
          <a:solidFill>
            <a:srgbClr val="AEAB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 calmly to muster point outside the cage at picnic bench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-2" y="6468662"/>
            <a:ext cx="12192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 and staff should remain at their muster point until given the all-clear to return to the building by SLT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67229" y="120761"/>
            <a:ext cx="18739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>
            <p:ph idx="1" type="body"/>
          </p:nvPr>
        </p:nvSpPr>
        <p:spPr>
          <a:xfrm>
            <a:off x="253411" y="680484"/>
            <a:ext cx="5605130" cy="6058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F06"/>
              </a:buClr>
              <a:buSzPts val="2800"/>
              <a:buNone/>
            </a:pPr>
            <a:r>
              <a:rPr b="1" lang="en-GB" sz="2800">
                <a:solidFill>
                  <a:srgbClr val="FF6F06"/>
                </a:solidFill>
                <a:latin typeface="Calibri"/>
                <a:ea typeface="Calibri"/>
                <a:cs typeface="Calibri"/>
                <a:sym typeface="Calibri"/>
              </a:rPr>
              <a:t>Pupil Muster Points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When an Emergency Evacuation Alarm Sounds, pupils will be informed by their teacher to: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0" sz="14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Stop what they are doing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Leave their belongings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Listen carefully to all instructions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Remain calm and quiet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Use the nearest fire exit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latin typeface="Arial"/>
                <a:ea typeface="Arial"/>
                <a:cs typeface="Arial"/>
                <a:sym typeface="Arial"/>
              </a:rPr>
              <a:t>Walk</a:t>
            </a: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 carefully out of the building to their assigned muster point</a:t>
            </a:r>
            <a:endParaRPr/>
          </a:p>
          <a:p>
            <a:pPr indent="-1397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0" sz="14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S1, S2, S3 and S4 pupils should report to the cage for their muster point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S5 pupils should report to the tarmac area next to the Crawford Street gates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0" lang="en-GB" sz="1400" u="none" strike="noStrike">
                <a:latin typeface="Arial"/>
                <a:ea typeface="Arial"/>
                <a:cs typeface="Arial"/>
                <a:sym typeface="Arial"/>
              </a:rPr>
              <a:t>S6 pupils should report to the tarmac area outside the far end of the cage </a:t>
            </a:r>
            <a:endParaRPr/>
          </a:p>
          <a:p>
            <a:pPr indent="-1397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4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99" y="969424"/>
            <a:ext cx="4483395" cy="185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9" y="2908974"/>
            <a:ext cx="4483395" cy="189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5999" y="4880345"/>
            <a:ext cx="4483395" cy="185883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"/>
          <p:cNvSpPr txBox="1"/>
          <p:nvPr/>
        </p:nvSpPr>
        <p:spPr>
          <a:xfrm>
            <a:off x="253411" y="108205"/>
            <a:ext cx="18739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en-GB"/>
              <a:t> 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284457" y="147586"/>
            <a:ext cx="18739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 3</a:t>
            </a:r>
            <a:endParaRPr/>
          </a:p>
        </p:txBody>
      </p:sp>
      <p:pic>
        <p:nvPicPr>
          <p:cNvPr descr="A white sheet of paper with black text&#10;&#10;AI-generated content may be incorrect." id="172" name="Google Shape;17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800" y="451425"/>
            <a:ext cx="8688678" cy="57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/>
        </p:nvSpPr>
        <p:spPr>
          <a:xfrm>
            <a:off x="305722" y="152658"/>
            <a:ext cx="18739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 4</a:t>
            </a:r>
            <a:endParaRPr/>
          </a:p>
        </p:txBody>
      </p:sp>
      <p:pic>
        <p:nvPicPr>
          <p:cNvPr descr="A diagram of a emergency evacuation&#10;&#10;AI-generated content may be incorrect." id="178" name="Google Shape;17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925" y="371700"/>
            <a:ext cx="8346227" cy="57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. HT Presentation Inset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2022-11-13T20:55:38Z</dcterms:created>
  <dc:creator>Mr Fleming</dc:creator>
</cp:coreProperties>
</file>