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78" r:id="rId3"/>
    <p:sldId id="399" r:id="rId4"/>
    <p:sldId id="398" r:id="rId5"/>
    <p:sldId id="400" r:id="rId6"/>
    <p:sldId id="401" r:id="rId7"/>
    <p:sldId id="402" r:id="rId8"/>
    <p:sldId id="403" r:id="rId9"/>
    <p:sldId id="409" r:id="rId10"/>
    <p:sldId id="408" r:id="rId11"/>
    <p:sldId id="393" r:id="rId12"/>
    <p:sldId id="405" r:id="rId13"/>
    <p:sldId id="406" r:id="rId14"/>
    <p:sldId id="407" r:id="rId15"/>
    <p:sldId id="384" r:id="rId16"/>
    <p:sldId id="382" r:id="rId17"/>
  </p:sldIdLst>
  <p:sldSz cx="9144000" cy="6858000" type="screen4x3"/>
  <p:notesSz cx="6794500" cy="9906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218C"/>
    <a:srgbClr val="86444F"/>
    <a:srgbClr val="008000"/>
    <a:srgbClr val="0000FF"/>
    <a:srgbClr val="FF0000"/>
    <a:srgbClr val="6FBC37"/>
    <a:srgbClr val="2CB3CB"/>
    <a:srgbClr val="1F90C1"/>
    <a:srgbClr val="BC3599"/>
    <a:srgbClr val="DA6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6"/>
    <p:restoredTop sz="86259" autoAdjust="0"/>
  </p:normalViewPr>
  <p:slideViewPr>
    <p:cSldViewPr snapToGrid="0" snapToObjects="1">
      <p:cViewPr varScale="1">
        <p:scale>
          <a:sx n="55" d="100"/>
          <a:sy n="55" d="100"/>
        </p:scale>
        <p:origin x="162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B3B6A8-E915-4A80-8855-0F1E68FD66F5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B675B0A5-992C-4485-81A8-19795D40DC1C}" type="pres">
      <dgm:prSet presAssocID="{B6B3B6A8-E915-4A80-8855-0F1E68FD66F5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9D44A730-4EEB-4D3F-9326-7F63BA4A93D8}" type="presOf" srcId="{B6B3B6A8-E915-4A80-8855-0F1E68FD66F5}" destId="{B675B0A5-992C-4485-81A8-19795D40DC1C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8CD1BD-964C-4651-A04B-3C64623C9F0F}" type="doc">
      <dgm:prSet loTypeId="urn:microsoft.com/office/officeart/2005/8/layout/chart3" loCatId="relationship" qsTypeId="urn:microsoft.com/office/officeart/2005/8/quickstyle/simple1" qsCatId="simple" csTypeId="urn:microsoft.com/office/officeart/2005/8/colors/colorful1" csCatId="colorful" phldr="1"/>
      <dgm:spPr/>
    </dgm:pt>
    <dgm:pt modelId="{16D1FB64-A404-4637-ADD9-85C2F0A4909A}">
      <dgm:prSet phldrT="[Text]" custT="1"/>
      <dgm:spPr>
        <a:solidFill>
          <a:srgbClr val="7030A0"/>
        </a:solidFill>
      </dgm:spPr>
      <dgm:t>
        <a:bodyPr/>
        <a:lstStyle/>
        <a:p>
          <a:r>
            <a:rPr lang="en-GB" sz="2800" dirty="0"/>
            <a:t>Aspire</a:t>
          </a:r>
        </a:p>
      </dgm:t>
    </dgm:pt>
    <dgm:pt modelId="{BA4DAAFA-78C7-42CF-9F5D-8CB7C99D3F1B}" type="parTrans" cxnId="{CDBDB4BD-40A7-4264-BEFF-17CFEDF42F15}">
      <dgm:prSet/>
      <dgm:spPr/>
      <dgm:t>
        <a:bodyPr/>
        <a:lstStyle/>
        <a:p>
          <a:endParaRPr lang="en-GB"/>
        </a:p>
      </dgm:t>
    </dgm:pt>
    <dgm:pt modelId="{7736314D-0617-4676-8528-650D80DB31E3}" type="sibTrans" cxnId="{CDBDB4BD-40A7-4264-BEFF-17CFEDF42F15}">
      <dgm:prSet/>
      <dgm:spPr/>
      <dgm:t>
        <a:bodyPr/>
        <a:lstStyle/>
        <a:p>
          <a:endParaRPr lang="en-GB"/>
        </a:p>
      </dgm:t>
    </dgm:pt>
    <dgm:pt modelId="{59E4F036-E488-4391-B03D-A04092F87D48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FA</a:t>
          </a:r>
        </a:p>
      </dgm:t>
    </dgm:pt>
    <dgm:pt modelId="{888EE137-974A-41C3-AF22-A4A86DF1BA76}" type="parTrans" cxnId="{46315769-CAAF-4AAA-AE23-44E307418556}">
      <dgm:prSet/>
      <dgm:spPr/>
      <dgm:t>
        <a:bodyPr/>
        <a:lstStyle/>
        <a:p>
          <a:endParaRPr lang="en-GB"/>
        </a:p>
      </dgm:t>
    </dgm:pt>
    <dgm:pt modelId="{7BB99269-E426-4E1E-B2D1-DFEC80819C9C}" type="sibTrans" cxnId="{46315769-CAAF-4AAA-AE23-44E307418556}">
      <dgm:prSet/>
      <dgm:spPr/>
      <dgm:t>
        <a:bodyPr/>
        <a:lstStyle/>
        <a:p>
          <a:endParaRPr lang="en-GB"/>
        </a:p>
      </dgm:t>
    </dgm:pt>
    <dgm:pt modelId="{3C8CAC37-F68A-4B6C-8839-118088482FC7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GB" sz="3200" dirty="0"/>
            <a:t>Gradu8</a:t>
          </a:r>
        </a:p>
      </dgm:t>
    </dgm:pt>
    <dgm:pt modelId="{71E4D643-028B-4202-B92C-C69E92AC27CF}" type="parTrans" cxnId="{EB156AE8-96A2-47DB-977D-1FCBC4DBEF37}">
      <dgm:prSet/>
      <dgm:spPr/>
      <dgm:t>
        <a:bodyPr/>
        <a:lstStyle/>
        <a:p>
          <a:endParaRPr lang="en-GB"/>
        </a:p>
      </dgm:t>
    </dgm:pt>
    <dgm:pt modelId="{8352D0D2-2CBD-40BF-9503-6F4C9CE8A1E1}" type="sibTrans" cxnId="{EB156AE8-96A2-47DB-977D-1FCBC4DBEF37}">
      <dgm:prSet/>
      <dgm:spPr/>
      <dgm:t>
        <a:bodyPr/>
        <a:lstStyle/>
        <a:p>
          <a:endParaRPr lang="en-GB"/>
        </a:p>
      </dgm:t>
    </dgm:pt>
    <dgm:pt modelId="{126AC287-2926-47D7-8E89-02EAB42DE084}" type="pres">
      <dgm:prSet presAssocID="{118CD1BD-964C-4651-A04B-3C64623C9F0F}" presName="compositeShape" presStyleCnt="0">
        <dgm:presLayoutVars>
          <dgm:chMax val="7"/>
          <dgm:dir/>
          <dgm:resizeHandles val="exact"/>
        </dgm:presLayoutVars>
      </dgm:prSet>
      <dgm:spPr/>
    </dgm:pt>
    <dgm:pt modelId="{FEB1AAE0-0958-4207-BC6C-CE1272D280F8}" type="pres">
      <dgm:prSet presAssocID="{118CD1BD-964C-4651-A04B-3C64623C9F0F}" presName="wedge1" presStyleLbl="node1" presStyleIdx="0" presStyleCnt="3" custScaleX="120051" custScaleY="111825" custLinFactNeighborX="807" custLinFactNeighborY="-635"/>
      <dgm:spPr/>
    </dgm:pt>
    <dgm:pt modelId="{DD5EDC76-323B-41EE-A755-D9BB6BADE15D}" type="pres">
      <dgm:prSet presAssocID="{118CD1BD-964C-4651-A04B-3C64623C9F0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CCAFCCE-8FD3-413E-A9C0-CF292C5408FA}" type="pres">
      <dgm:prSet presAssocID="{118CD1BD-964C-4651-A04B-3C64623C9F0F}" presName="wedge2" presStyleLbl="node1" presStyleIdx="1" presStyleCnt="3" custScaleX="116145" custScaleY="117729" custLinFactNeighborX="-330" custLinFactNeighborY="3957"/>
      <dgm:spPr/>
    </dgm:pt>
    <dgm:pt modelId="{31E593AD-99D6-4CA5-BFBB-DA027957A414}" type="pres">
      <dgm:prSet presAssocID="{118CD1BD-964C-4651-A04B-3C64623C9F0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C2ECA12-7ABA-40E8-9CCE-8EF1D837F752}" type="pres">
      <dgm:prSet presAssocID="{118CD1BD-964C-4651-A04B-3C64623C9F0F}" presName="wedge3" presStyleLbl="node1" presStyleIdx="2" presStyleCnt="3" custScaleX="122778" custScaleY="111855" custLinFactNeighborX="-5606" custLinFactNeighborY="-3596"/>
      <dgm:spPr/>
    </dgm:pt>
    <dgm:pt modelId="{491ED8DF-6720-4CC9-943A-C3F028345863}" type="pres">
      <dgm:prSet presAssocID="{118CD1BD-964C-4651-A04B-3C64623C9F0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65DA31A-5767-41F6-B019-24830A20FD40}" type="presOf" srcId="{16D1FB64-A404-4637-ADD9-85C2F0A4909A}" destId="{FEB1AAE0-0958-4207-BC6C-CE1272D280F8}" srcOrd="0" destOrd="0" presId="urn:microsoft.com/office/officeart/2005/8/layout/chart3"/>
    <dgm:cxn modelId="{84D1DB21-2263-46D8-86A4-106C4919A9CE}" type="presOf" srcId="{118CD1BD-964C-4651-A04B-3C64623C9F0F}" destId="{126AC287-2926-47D7-8E89-02EAB42DE084}" srcOrd="0" destOrd="0" presId="urn:microsoft.com/office/officeart/2005/8/layout/chart3"/>
    <dgm:cxn modelId="{3B83062F-078F-4080-A003-5DF927EBFA56}" type="presOf" srcId="{59E4F036-E488-4391-B03D-A04092F87D48}" destId="{31E593AD-99D6-4CA5-BFBB-DA027957A414}" srcOrd="1" destOrd="0" presId="urn:microsoft.com/office/officeart/2005/8/layout/chart3"/>
    <dgm:cxn modelId="{46315769-CAAF-4AAA-AE23-44E307418556}" srcId="{118CD1BD-964C-4651-A04B-3C64623C9F0F}" destId="{59E4F036-E488-4391-B03D-A04092F87D48}" srcOrd="1" destOrd="0" parTransId="{888EE137-974A-41C3-AF22-A4A86DF1BA76}" sibTransId="{7BB99269-E426-4E1E-B2D1-DFEC80819C9C}"/>
    <dgm:cxn modelId="{9315AF49-0FF9-418D-9325-2481F4F7C47A}" type="presOf" srcId="{3C8CAC37-F68A-4B6C-8839-118088482FC7}" destId="{6C2ECA12-7ABA-40E8-9CCE-8EF1D837F752}" srcOrd="0" destOrd="0" presId="urn:microsoft.com/office/officeart/2005/8/layout/chart3"/>
    <dgm:cxn modelId="{1B8AC680-58FE-4D4F-8301-A7189B2F9B07}" type="presOf" srcId="{59E4F036-E488-4391-B03D-A04092F87D48}" destId="{FCCAFCCE-8FD3-413E-A9C0-CF292C5408FA}" srcOrd="0" destOrd="0" presId="urn:microsoft.com/office/officeart/2005/8/layout/chart3"/>
    <dgm:cxn modelId="{61BCBFB2-4223-4845-989A-B591E96E01C6}" type="presOf" srcId="{16D1FB64-A404-4637-ADD9-85C2F0A4909A}" destId="{DD5EDC76-323B-41EE-A755-D9BB6BADE15D}" srcOrd="1" destOrd="0" presId="urn:microsoft.com/office/officeart/2005/8/layout/chart3"/>
    <dgm:cxn modelId="{8CC910B5-D9A9-4D80-9E77-65001C34B374}" type="presOf" srcId="{3C8CAC37-F68A-4B6C-8839-118088482FC7}" destId="{491ED8DF-6720-4CC9-943A-C3F028345863}" srcOrd="1" destOrd="0" presId="urn:microsoft.com/office/officeart/2005/8/layout/chart3"/>
    <dgm:cxn modelId="{CDBDB4BD-40A7-4264-BEFF-17CFEDF42F15}" srcId="{118CD1BD-964C-4651-A04B-3C64623C9F0F}" destId="{16D1FB64-A404-4637-ADD9-85C2F0A4909A}" srcOrd="0" destOrd="0" parTransId="{BA4DAAFA-78C7-42CF-9F5D-8CB7C99D3F1B}" sibTransId="{7736314D-0617-4676-8528-650D80DB31E3}"/>
    <dgm:cxn modelId="{EB156AE8-96A2-47DB-977D-1FCBC4DBEF37}" srcId="{118CD1BD-964C-4651-A04B-3C64623C9F0F}" destId="{3C8CAC37-F68A-4B6C-8839-118088482FC7}" srcOrd="2" destOrd="0" parTransId="{71E4D643-028B-4202-B92C-C69E92AC27CF}" sibTransId="{8352D0D2-2CBD-40BF-9503-6F4C9CE8A1E1}"/>
    <dgm:cxn modelId="{6E5E4D9B-D43A-4F40-994F-48DE635FECA8}" type="presParOf" srcId="{126AC287-2926-47D7-8E89-02EAB42DE084}" destId="{FEB1AAE0-0958-4207-BC6C-CE1272D280F8}" srcOrd="0" destOrd="0" presId="urn:microsoft.com/office/officeart/2005/8/layout/chart3"/>
    <dgm:cxn modelId="{436853A0-C470-4191-857D-2B5EC6C0194E}" type="presParOf" srcId="{126AC287-2926-47D7-8E89-02EAB42DE084}" destId="{DD5EDC76-323B-41EE-A755-D9BB6BADE15D}" srcOrd="1" destOrd="0" presId="urn:microsoft.com/office/officeart/2005/8/layout/chart3"/>
    <dgm:cxn modelId="{0226CC2C-7C97-46B7-BD24-2C606AF7DF43}" type="presParOf" srcId="{126AC287-2926-47D7-8E89-02EAB42DE084}" destId="{FCCAFCCE-8FD3-413E-A9C0-CF292C5408FA}" srcOrd="2" destOrd="0" presId="urn:microsoft.com/office/officeart/2005/8/layout/chart3"/>
    <dgm:cxn modelId="{6AAB314B-1BCA-4653-948A-480999DC642D}" type="presParOf" srcId="{126AC287-2926-47D7-8E89-02EAB42DE084}" destId="{31E593AD-99D6-4CA5-BFBB-DA027957A414}" srcOrd="3" destOrd="0" presId="urn:microsoft.com/office/officeart/2005/8/layout/chart3"/>
    <dgm:cxn modelId="{0326B6EC-A318-46A3-8970-70F2BDE0AA80}" type="presParOf" srcId="{126AC287-2926-47D7-8E89-02EAB42DE084}" destId="{6C2ECA12-7ABA-40E8-9CCE-8EF1D837F752}" srcOrd="4" destOrd="0" presId="urn:microsoft.com/office/officeart/2005/8/layout/chart3"/>
    <dgm:cxn modelId="{F7BCC86D-B0D2-4959-9C7B-8A9D5E4F2D27}" type="presParOf" srcId="{126AC287-2926-47D7-8E89-02EAB42DE084}" destId="{491ED8DF-6720-4CC9-943A-C3F028345863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1AAE0-0958-4207-BC6C-CE1272D280F8}">
      <dsp:nvSpPr>
        <dsp:cNvPr id="0" name=""/>
        <dsp:cNvSpPr/>
      </dsp:nvSpPr>
      <dsp:spPr>
        <a:xfrm>
          <a:off x="1327051" y="322"/>
          <a:ext cx="3170290" cy="2953059"/>
        </a:xfrm>
        <a:prstGeom prst="pie">
          <a:avLst>
            <a:gd name="adj1" fmla="val 16200000"/>
            <a:gd name="adj2" fmla="val 180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Aspire</a:t>
          </a:r>
        </a:p>
      </dsp:txBody>
      <dsp:txXfrm>
        <a:off x="3050707" y="545232"/>
        <a:ext cx="1075634" cy="984353"/>
      </dsp:txXfrm>
    </dsp:sp>
    <dsp:sp modelId="{FCCAFCCE-8FD3-413E-A9C0-CF292C5408FA}">
      <dsp:nvSpPr>
        <dsp:cNvPr id="0" name=""/>
        <dsp:cNvSpPr/>
      </dsp:nvSpPr>
      <dsp:spPr>
        <a:xfrm>
          <a:off x="1212473" y="122226"/>
          <a:ext cx="3067141" cy="3108971"/>
        </a:xfrm>
        <a:prstGeom prst="pie">
          <a:avLst>
            <a:gd name="adj1" fmla="val 1800000"/>
            <a:gd name="adj2" fmla="val 900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800" kern="1200" dirty="0"/>
            <a:t>FA</a:t>
          </a:r>
        </a:p>
      </dsp:txBody>
      <dsp:txXfrm>
        <a:off x="2052286" y="2083838"/>
        <a:ext cx="1387516" cy="962300"/>
      </dsp:txXfrm>
    </dsp:sp>
    <dsp:sp modelId="{6C2ECA12-7ABA-40E8-9CCE-8EF1D837F752}">
      <dsp:nvSpPr>
        <dsp:cNvPr id="0" name=""/>
        <dsp:cNvSpPr/>
      </dsp:nvSpPr>
      <dsp:spPr>
        <a:xfrm>
          <a:off x="985564" y="327"/>
          <a:ext cx="3242304" cy="2953851"/>
        </a:xfrm>
        <a:prstGeom prst="pie">
          <a:avLst>
            <a:gd name="adj1" fmla="val 9000000"/>
            <a:gd name="adj2" fmla="val 1620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Gradu8</a:t>
          </a:r>
        </a:p>
      </dsp:txBody>
      <dsp:txXfrm>
        <a:off x="1332954" y="580548"/>
        <a:ext cx="1100067" cy="9846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F341C-363B-409B-99C7-99C51DCF7A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627FB-1381-4322-882D-92EEA059B3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A35BBB-C8CB-45D0-9DB2-06D74B854F49}" type="datetimeFigureOut">
              <a:rPr lang="en-GB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CCF82-CB8B-4BE4-ACB0-BBC13E0C7E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61171-FE0D-4CA6-8026-A8EF18024C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wrap="square" lIns="91303" tIns="45651" rIns="91303" bIns="4565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D9E131D-D136-446B-8637-9E5E92C8DA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04FF11-9A58-4701-A8C5-360B9C3151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6D1491-AE77-4F0D-BA2D-281976CB6B8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677A7FD-2168-4BE0-8BD4-AFCE67BFED69}" type="datetimeFigureOut">
              <a:rPr lang="en-GB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D56733C-0D97-4C2C-B164-93819D2DF4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8250"/>
            <a:ext cx="44577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7BA8F71-D348-44DB-B005-A29A41CD5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4799B-7042-40C9-9021-B10D21EAAB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30FC9-340D-4ADC-8928-526B56E8E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A35D624-6D9F-487E-992B-B9818FED57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35D624-6D9F-487E-992B-B9818FED571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304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35D624-6D9F-487E-992B-B9818FED571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398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Gradu8 works programme  allows pupils to take part in a  day-a-week work experience placement which will take place on that school’s timetabled GradU8 day.  This will be a Monday or a Friday.  </a:t>
            </a:r>
          </a:p>
          <a:p>
            <a:pPr marL="2286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2286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Placements will take place between September and March in line with the mainstream G8 programme.  </a:t>
            </a:r>
          </a:p>
          <a:p>
            <a:pPr marL="2286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2286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have access to a wide range of placements  across local employers and within South Lanarkshire Council, and South Lanarkshire Leisure and Culture. </a:t>
            </a:r>
          </a:p>
          <a:p>
            <a:pPr marL="2286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2286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Prior to starting the programme the pupil will be matched to a suitable placement that is within an area of interest to them,, examples of this may be within a garage, a nursery or a leisure centre.</a:t>
            </a:r>
          </a:p>
          <a:p>
            <a:pPr marL="2286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2286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Each pupil will be supported by a vocational development worker from the Youth Employability team who will be responsible for providing ongoing support during the placement, linking in with employers and carrying out regular reviews.</a:t>
            </a:r>
          </a:p>
          <a:p>
            <a:pPr marL="2286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2286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 to attending a work placement pupils will also be supported by the school to complete linked work-based qualifications.</a:t>
            </a:r>
          </a:p>
          <a:p>
            <a:pPr marL="2286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2286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summary Gradu8 works is a really beneficial programme that allows pupils to gain work experience with local employers, they will be able to develop important transferable skills and gives a real insight into the world of work.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35D624-6D9F-487E-992B-B9818FED571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6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tatic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31377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A631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A631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14217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1310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46800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084643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Editab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04825"/>
            <a:ext cx="7818864" cy="2229269"/>
          </a:xfrm>
        </p:spPr>
        <p:txBody>
          <a:bodyPr/>
          <a:lstStyle>
            <a:lvl1pPr algn="r"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49556"/>
            <a:ext cx="7845535" cy="814485"/>
          </a:xfrm>
        </p:spPr>
        <p:txBody>
          <a:bodyPr/>
          <a:lstStyle>
            <a:lvl1pPr marL="0" indent="0" algn="r">
              <a:buNone/>
              <a:defRPr>
                <a:solidFill>
                  <a:srgbClr val="DA631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1333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Editab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04825"/>
            <a:ext cx="7818864" cy="2229269"/>
          </a:xfrm>
        </p:spPr>
        <p:txBody>
          <a:bodyPr/>
          <a:lstStyle>
            <a:lvl1pPr algn="r">
              <a:defRPr b="1" i="0">
                <a:solidFill>
                  <a:srgbClr val="008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49556"/>
            <a:ext cx="7845535" cy="814485"/>
          </a:xfrm>
        </p:spPr>
        <p:txBody>
          <a:bodyPr/>
          <a:lstStyle>
            <a:lvl1pPr marL="0" indent="0" algn="r">
              <a:buNone/>
              <a:defRPr>
                <a:solidFill>
                  <a:srgbClr val="6FBC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6550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Editab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04825"/>
            <a:ext cx="7818864" cy="2229269"/>
          </a:xfrm>
        </p:spPr>
        <p:txBody>
          <a:bodyPr/>
          <a:lstStyle>
            <a:lvl1pPr algn="r">
              <a:defRPr b="1" i="0">
                <a:solidFill>
                  <a:srgbClr val="8000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49556"/>
            <a:ext cx="7845535" cy="814485"/>
          </a:xfrm>
        </p:spPr>
        <p:txBody>
          <a:bodyPr/>
          <a:lstStyle>
            <a:lvl1pPr marL="0" indent="0" algn="r">
              <a:buNone/>
              <a:defRPr>
                <a:solidFill>
                  <a:srgbClr val="9021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15445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 Editab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04825"/>
            <a:ext cx="7818864" cy="2229269"/>
          </a:xfrm>
        </p:spPr>
        <p:txBody>
          <a:bodyPr/>
          <a:lstStyle>
            <a:lvl1pPr algn="r">
              <a:defRPr b="1" i="0">
                <a:solidFill>
                  <a:srgbClr val="8000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49556"/>
            <a:ext cx="7845535" cy="814485"/>
          </a:xfrm>
        </p:spPr>
        <p:txBody>
          <a:bodyPr/>
          <a:lstStyle>
            <a:lvl1pPr marL="0" indent="0" algn="r">
              <a:buNone/>
              <a:defRPr>
                <a:solidFill>
                  <a:srgbClr val="9021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2401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 Editab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04825"/>
            <a:ext cx="7818864" cy="2229269"/>
          </a:xfrm>
        </p:spPr>
        <p:txBody>
          <a:bodyPr/>
          <a:lstStyle>
            <a:lvl1pPr algn="r">
              <a:defRPr b="1" i="0">
                <a:solidFill>
                  <a:srgbClr val="C22A8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49556"/>
            <a:ext cx="7845535" cy="814485"/>
          </a:xfrm>
        </p:spPr>
        <p:txBody>
          <a:bodyPr/>
          <a:lstStyle>
            <a:lvl1pPr marL="0" indent="0" algn="r">
              <a:buNone/>
              <a:defRPr>
                <a:solidFill>
                  <a:srgbClr val="BC35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61430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 Editab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04825"/>
            <a:ext cx="7818864" cy="2229269"/>
          </a:xfrm>
        </p:spPr>
        <p:txBody>
          <a:bodyPr/>
          <a:lstStyle>
            <a:lvl1pPr algn="r">
              <a:defRPr b="1" i="0">
                <a:solidFill>
                  <a:srgbClr val="1F90C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49556"/>
            <a:ext cx="7845535" cy="814485"/>
          </a:xfrm>
        </p:spPr>
        <p:txBody>
          <a:bodyPr/>
          <a:lstStyle>
            <a:lvl1pPr marL="0" indent="0" algn="r">
              <a:buNone/>
              <a:defRPr>
                <a:solidFill>
                  <a:srgbClr val="2CB3C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59098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3601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5594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E4E6F91-6857-4CAB-9E61-98862F62E2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63538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28AB466-43B4-431F-8867-A7C596B4D8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11" r:id="rId8"/>
    <p:sldLayoutId id="2147484212" r:id="rId9"/>
    <p:sldLayoutId id="2147484213" r:id="rId10"/>
    <p:sldLayoutId id="2147484214" r:id="rId11"/>
    <p:sldLayoutId id="2147484215" r:id="rId12"/>
    <p:sldLayoutId id="2147484216" r:id="rId13"/>
  </p:sldLayoutIdLst>
  <p:transition spd="med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800080"/>
          </a:solidFill>
          <a:latin typeface="Arial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80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80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80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80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 b="1">
          <a:solidFill>
            <a:srgbClr val="800080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 b="1">
          <a:solidFill>
            <a:srgbClr val="800080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 b="1">
          <a:solidFill>
            <a:srgbClr val="800080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 b="1">
          <a:solidFill>
            <a:srgbClr val="800080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6FBC37"/>
        </a:buClr>
        <a:buFont typeface="Arial" panose="020B0604020202020204" pitchFamily="34" charset="0"/>
        <a:buChar char="•"/>
        <a:defRPr sz="3200" kern="1200">
          <a:solidFill>
            <a:srgbClr val="595959"/>
          </a:solidFill>
          <a:latin typeface="Arial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6FBC37"/>
        </a:buClr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Arial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6FBC37"/>
        </a:buClr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Arial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6FBC37"/>
        </a:buClr>
        <a:buFont typeface="Arial" panose="020B0604020202020204" pitchFamily="34" charset="0"/>
        <a:buChar char="–"/>
        <a:defRPr sz="2000" kern="1200">
          <a:solidFill>
            <a:srgbClr val="595959"/>
          </a:solidFill>
          <a:latin typeface="Arial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6FBC37"/>
        </a:buClr>
        <a:buFont typeface="Arial" panose="020B0604020202020204" pitchFamily="34" charset="0"/>
        <a:buChar char="»"/>
        <a:defRPr sz="2000" kern="1200">
          <a:solidFill>
            <a:srgbClr val="595959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://www.skillsdevelopmentscotland.co.uk/" TargetMode="External"/><Relationship Id="rId5" Type="http://schemas.openxmlformats.org/officeDocument/2006/relationships/hyperlink" Target="http://www.apprenticeships.scot/" TargetMode="External"/><Relationship Id="rId4" Type="http://schemas.openxmlformats.org/officeDocument/2006/relationships/hyperlink" Target="mailto:youth.employability@southlanarkshire.gov.uk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hyperlink" Target="https://sco.wikipedia.org/wiki/Facebook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hyperlink" Target="http://theintenseplayer.deviantart.com/art/Twitter-Neue-iOS-Icon-329042199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hyperlink" Target="mailto:marie.mcgrath@southlanarkshire.gov.u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7CCA0A-C811-42BF-A8F5-B4C67B2A6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0936" y="25957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5E0C6B1-7A2E-4B84-8A1D-80EA3299D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8395882"/>
      </p:ext>
    </p:extLst>
  </p:cSld>
  <p:clrMapOvr>
    <a:masterClrMapping/>
  </p:clrMapOvr>
  <p:transition spd="med" advTm="1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6E1EFFC-5267-468C-B067-C3AE408BE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59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0875527"/>
      </p:ext>
    </p:extLst>
  </p:cSld>
  <p:clrMapOvr>
    <a:masterClrMapping/>
  </p:clrMapOvr>
  <p:transition spd="med" advTm="1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89FA-96F9-454B-8497-3FD37D824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Gradu8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F52A3-FFF1-4076-B2F7-42816FC2F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0218C"/>
                </a:solidFill>
                <a:latin typeface="+mn-lt"/>
              </a:rPr>
              <a:t>Work experience placement for Senior phase pupils one day per week on the schools timetabled Gradu8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90218C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0218C"/>
                </a:solidFill>
                <a:effectLst/>
                <a:latin typeface="+mn-lt"/>
                <a:ea typeface="Calibri" panose="020F0502020204030204" pitchFamily="34" charset="0"/>
              </a:rPr>
              <a:t>Placements will be available across local employers and within South Lanarkshire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90218C"/>
              </a:solidFill>
              <a:latin typeface="+mn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0218C"/>
                </a:solidFill>
                <a:effectLst/>
                <a:latin typeface="+mn-lt"/>
                <a:ea typeface="Calibri" panose="020F0502020204030204" pitchFamily="34" charset="0"/>
              </a:rPr>
              <a:t>Placement matching will be within an area of pupils choice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90218C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0218C"/>
                </a:solidFill>
                <a:latin typeface="+mn-lt"/>
              </a:rPr>
              <a:t>Aspire Vocational Development provides the pupil with ongoing support during their placement and carries out regular reviews with school,  pupil and employer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90218C"/>
              </a:solidFill>
              <a:latin typeface="+mn-lt"/>
            </a:endParaRPr>
          </a:p>
          <a:p>
            <a:pPr marL="285750" indent="-285750"/>
            <a:r>
              <a:rPr lang="en-GB" sz="1800" dirty="0">
                <a:solidFill>
                  <a:srgbClr val="90218C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All young people will be supported by the school to complete work-based qualifications</a:t>
            </a:r>
            <a:endParaRPr lang="en-GB" sz="1800" dirty="0">
              <a:solidFill>
                <a:srgbClr val="90218C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90218C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rgbClr val="90218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90218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90218C"/>
              </a:solidFill>
            </a:endParaRPr>
          </a:p>
          <a:p>
            <a:endParaRPr lang="en-GB" dirty="0"/>
          </a:p>
        </p:txBody>
      </p:sp>
      <p:pic>
        <p:nvPicPr>
          <p:cNvPr id="4" name="euan" descr="euan">
            <a:hlinkClick r:id="" action="ppaction://media"/>
            <a:extLst>
              <a:ext uri="{FF2B5EF4-FFF2-40B4-BE49-F238E27FC236}">
                <a16:creationId xmlns:a16="http://schemas.microsoft.com/office/drawing/2014/main" id="{CBDB0C4F-C7C9-B54C-BA36-C778A567C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0"/>
            <a:ext cx="355601" cy="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11253"/>
      </p:ext>
    </p:extLst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58ACC-6F3E-1D4C-8DD9-98AEE101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452BB78-39B4-E44B-86D3-7CE55969E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44250"/>
          </a:xfrm>
        </p:spPr>
      </p:pic>
    </p:spTree>
    <p:extLst>
      <p:ext uri="{BB962C8B-B14F-4D97-AF65-F5344CB8AC3E}">
        <p14:creationId xmlns:p14="http://schemas.microsoft.com/office/powerpoint/2010/main" val="3683248572"/>
      </p:ext>
    </p:extLst>
  </p:cSld>
  <p:clrMapOvr>
    <a:masterClrMapping/>
  </p:clrMapOvr>
  <p:transition spd="med" advTm="1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CF195-2CFD-F648-9D51-895655504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69FA3CB-9AF0-F748-9309-5BE4E29E9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21562"/>
          </a:xfrm>
        </p:spPr>
      </p:pic>
    </p:spTree>
    <p:extLst>
      <p:ext uri="{BB962C8B-B14F-4D97-AF65-F5344CB8AC3E}">
        <p14:creationId xmlns:p14="http://schemas.microsoft.com/office/powerpoint/2010/main" val="1702636903"/>
      </p:ext>
    </p:extLst>
  </p:cSld>
  <p:clrMapOvr>
    <a:masterClrMapping/>
  </p:clrMapOvr>
  <p:transition spd="med" advTm="1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17B13-FFB0-4EE1-B5E7-FB575BBA0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-40384"/>
            <a:ext cx="8229600" cy="1143000"/>
          </a:xfrm>
        </p:spPr>
        <p:txBody>
          <a:bodyPr/>
          <a:lstStyle/>
          <a:p>
            <a:r>
              <a:rPr lang="en-GB" dirty="0"/>
              <a:t>For 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77C09-3DCE-4F8E-B4F1-C53A8C790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3180"/>
            <a:ext cx="8831766" cy="529683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To request a copy of our new brochure email us at :- </a:t>
            </a:r>
            <a:r>
              <a:rPr lang="en-GB" sz="2800" dirty="0">
                <a:hlinkClick r:id="rId4"/>
              </a:rPr>
              <a:t>youth.employability@southlanarkshire.gov.uk</a:t>
            </a: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endParaRPr lang="en-GB" dirty="0"/>
          </a:p>
          <a:p>
            <a:endParaRPr lang="en-GB" dirty="0"/>
          </a:p>
          <a:p>
            <a:pPr>
              <a:defRPr/>
            </a:pPr>
            <a:endParaRPr lang="en-GB" sz="3200" dirty="0">
              <a:hlinkClick r:id="rId5"/>
            </a:endParaRPr>
          </a:p>
          <a:p>
            <a:pPr>
              <a:defRPr/>
            </a:pPr>
            <a:endParaRPr lang="en-GB" sz="3200" dirty="0">
              <a:hlinkClick r:id="rId5"/>
            </a:endParaRPr>
          </a:p>
          <a:p>
            <a:pPr>
              <a:defRPr/>
            </a:pPr>
            <a:r>
              <a:rPr lang="en-GB" sz="3200" dirty="0">
                <a:hlinkClick r:id="rId5"/>
              </a:rPr>
              <a:t>www.apprenticeships.scot</a:t>
            </a:r>
            <a:endParaRPr lang="en-GB" sz="3200" dirty="0"/>
          </a:p>
          <a:p>
            <a:pPr>
              <a:defRPr/>
            </a:pPr>
            <a:r>
              <a:rPr lang="en-GB" sz="3200" dirty="0">
                <a:hlinkClick r:id="rId6"/>
              </a:rPr>
              <a:t>www.skillsdevelopmentscotland.co.uk</a:t>
            </a:r>
            <a:endParaRPr lang="en-GB" sz="3200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83B923-F07B-4F94-958E-A4148DB03E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171" t="16141" r="39878" b="26700"/>
          <a:stretch/>
        </p:blipFill>
        <p:spPr>
          <a:xfrm>
            <a:off x="2854713" y="2185639"/>
            <a:ext cx="2219092" cy="306974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B2B951-5BB3-42CE-833C-AE3EE34DD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19218" y="274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06670"/>
      </p:ext>
    </p:extLst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B8A22-AC94-4C56-8FC2-DC43B7B8A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r>
              <a:rPr lang="en-GB" sz="3600" dirty="0"/>
              <a:t>Follow us on Facebook and Twitter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88B9410-0875-476A-8FE1-68EF79FE1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3779" r="523" b="6055"/>
          <a:stretch>
            <a:fillRect/>
          </a:stretch>
        </p:blipFill>
        <p:spPr bwMode="auto">
          <a:xfrm>
            <a:off x="363538" y="1417638"/>
            <a:ext cx="3951984" cy="268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B61818-9689-40D1-8C4B-19A4F355F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941" y="4256135"/>
            <a:ext cx="4435162" cy="2327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787DCB-FD8A-4F0F-8E1D-BD47DE233D38}"/>
              </a:ext>
            </a:extLst>
          </p:cNvPr>
          <p:cNvSpPr txBox="1"/>
          <p:nvPr/>
        </p:nvSpPr>
        <p:spPr>
          <a:xfrm>
            <a:off x="245327" y="4740731"/>
            <a:ext cx="4326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My Brighter Future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52BEA-DDB0-4284-BC89-92FC76A4C6E2}"/>
              </a:ext>
            </a:extLst>
          </p:cNvPr>
          <p:cNvSpPr txBox="1"/>
          <p:nvPr/>
        </p:nvSpPr>
        <p:spPr>
          <a:xfrm>
            <a:off x="4690211" y="2077933"/>
            <a:ext cx="3612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/>
          </a:p>
          <a:p>
            <a:r>
              <a:rPr lang="en-GB" sz="3600" dirty="0"/>
              <a:t>@my8rightfuture</a:t>
            </a: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BB0722F2-A636-4BBC-B41D-F16466ECF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3538" y="5319244"/>
            <a:ext cx="916940" cy="91694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791588B-C426-4203-B02B-630CD3DE22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828480" y="1761157"/>
            <a:ext cx="916940" cy="91694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42B704-CA68-4F54-B20F-3511FA113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86738" y="4341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97864"/>
      </p:ext>
    </p:extLst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CA49C550-C96E-43A9-845B-A1D603FF4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1575" y="515938"/>
            <a:ext cx="5024438" cy="2230437"/>
          </a:xfrm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Youth Employability</a:t>
            </a:r>
          </a:p>
        </p:txBody>
      </p:sp>
      <p:sp>
        <p:nvSpPr>
          <p:cNvPr id="11267" name="Subtitle 2">
            <a:extLst>
              <a:ext uri="{FF2B5EF4-FFF2-40B4-BE49-F238E27FC236}">
                <a16:creationId xmlns:a16="http://schemas.microsoft.com/office/drawing/2014/main" id="{A4B6D7FE-D3D3-41D9-AADB-E80C4D186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825" y="2449513"/>
            <a:ext cx="7115175" cy="3935412"/>
          </a:xfrm>
        </p:spPr>
        <p:txBody>
          <a:bodyPr/>
          <a:lstStyle/>
          <a:p>
            <a:pPr algn="ctr"/>
            <a:endParaRPr lang="en-GB" altLang="en-US" sz="4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GB" altLang="en-US" sz="4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A14E8CD-8C76-44BE-84D9-A81B8D26C4A3}"/>
              </a:ext>
            </a:extLst>
          </p:cNvPr>
          <p:cNvGraphicFramePr/>
          <p:nvPr/>
        </p:nvGraphicFramePr>
        <p:xfrm>
          <a:off x="3126375" y="2866071"/>
          <a:ext cx="5609637" cy="320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A29863F-E430-49CF-A9D4-4805A7257B54}"/>
              </a:ext>
            </a:extLst>
          </p:cNvPr>
          <p:cNvGraphicFramePr/>
          <p:nvPr/>
        </p:nvGraphicFramePr>
        <p:xfrm>
          <a:off x="3534363" y="2848655"/>
          <a:ext cx="5609637" cy="3143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9C5061-EAF3-4838-A789-1A353F80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29612" y="20256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F94E0141-6029-4091-BA08-1C5E5BA1B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dirty="0">
                <a:solidFill>
                  <a:srgbClr val="90218C"/>
                </a:solidFill>
                <a:latin typeface="Arial" panose="020B0604020202020204" pitchFamily="34" charset="0"/>
              </a:rPr>
              <a:t>Gradu8 Offer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4ECDE-3C33-44D1-80FF-B2824CC46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defRPr/>
            </a:pPr>
            <a:r>
              <a:rPr lang="en-GB" sz="2400" b="1" dirty="0">
                <a:solidFill>
                  <a:srgbClr val="90218C"/>
                </a:solidFill>
                <a:latin typeface="+mn-lt"/>
              </a:rPr>
              <a:t>Available to pupils in S4-S6</a:t>
            </a:r>
          </a:p>
          <a:p>
            <a:pPr marL="285750" indent="-285750">
              <a:defRPr/>
            </a:pPr>
            <a:r>
              <a:rPr lang="en-GB" sz="2400" b="1" dirty="0">
                <a:solidFill>
                  <a:srgbClr val="90218C"/>
                </a:solidFill>
                <a:latin typeface="+mn-lt"/>
              </a:rPr>
              <a:t>Work based learning option in various frameworks</a:t>
            </a:r>
          </a:p>
          <a:p>
            <a:pPr marL="285750" indent="-285750">
              <a:defRPr/>
            </a:pPr>
            <a:r>
              <a:rPr lang="en-GB" sz="2400" b="1" dirty="0">
                <a:solidFill>
                  <a:srgbClr val="90218C"/>
                </a:solidFill>
                <a:latin typeface="+mn-lt"/>
              </a:rPr>
              <a:t>Attend College or learning provider 1 day per week to study a subject of your choice</a:t>
            </a:r>
          </a:p>
          <a:p>
            <a:pPr marL="285750" indent="-285750">
              <a:defRPr/>
            </a:pPr>
            <a:r>
              <a:rPr lang="en-GB" sz="2400" b="1" dirty="0">
                <a:solidFill>
                  <a:srgbClr val="90218C"/>
                </a:solidFill>
                <a:latin typeface="+mn-lt"/>
              </a:rPr>
              <a:t>SQA accredited qualification (SCQF Level 4 or 5) </a:t>
            </a:r>
          </a:p>
          <a:p>
            <a:pPr marL="285750" indent="-285750">
              <a:defRPr/>
            </a:pPr>
            <a:r>
              <a:rPr lang="en-GB" sz="2400" b="1" dirty="0">
                <a:solidFill>
                  <a:srgbClr val="90218C"/>
                </a:solidFill>
                <a:latin typeface="+mn-lt"/>
              </a:rPr>
              <a:t>Study alongside other subjects</a:t>
            </a:r>
          </a:p>
          <a:p>
            <a:pPr marL="285750" indent="-285750">
              <a:defRPr/>
            </a:pPr>
            <a:r>
              <a:rPr lang="en-GB" sz="2400" b="1" dirty="0">
                <a:solidFill>
                  <a:srgbClr val="90218C"/>
                </a:solidFill>
                <a:latin typeface="+mn-lt"/>
              </a:rPr>
              <a:t>Each school will be allocated either a Monday or Friday for August 2022 – Easter 2023</a:t>
            </a:r>
          </a:p>
          <a:p>
            <a:pPr marL="285750" indent="-285750">
              <a:defRPr/>
            </a:pPr>
            <a:r>
              <a:rPr lang="en-GB" sz="2400" b="1" dirty="0">
                <a:solidFill>
                  <a:srgbClr val="90218C"/>
                </a:solidFill>
                <a:latin typeface="+mn-lt"/>
              </a:rPr>
              <a:t>All Programme subjects will be from 9:30 – 2:30 on allocated day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238CEFE-03DC-419C-9BED-377CFA7A5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48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4557EDF6-C268-4912-A219-FDD135190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dirty="0">
                <a:solidFill>
                  <a:srgbClr val="90218C"/>
                </a:solidFill>
                <a:latin typeface="Arial" panose="020B0604020202020204" pitchFamily="34" charset="0"/>
              </a:rPr>
              <a:t>Frameworks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E456AB4E-1D7A-4DED-A5A8-2DCF4C8B5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9075"/>
            <a:ext cx="8229600" cy="5503863"/>
          </a:xfrm>
        </p:spPr>
        <p:txBody>
          <a:bodyPr/>
          <a:lstStyle/>
          <a:p>
            <a:pPr>
              <a:defRPr/>
            </a:pPr>
            <a:r>
              <a:rPr lang="en-GB" altLang="en-US" sz="2400" b="1" dirty="0">
                <a:solidFill>
                  <a:srgbClr val="90218C"/>
                </a:solidFill>
                <a:latin typeface="Arial" panose="020B0604020202020204" pitchFamily="34" charset="0"/>
              </a:rPr>
              <a:t>Hair and Barber</a:t>
            </a:r>
          </a:p>
          <a:p>
            <a:pPr>
              <a:defRPr/>
            </a:pPr>
            <a:r>
              <a:rPr lang="en-GB" altLang="en-US" sz="2400" b="1" dirty="0">
                <a:solidFill>
                  <a:srgbClr val="90218C"/>
                </a:solidFill>
                <a:latin typeface="Arial" panose="020B0604020202020204" pitchFamily="34" charset="0"/>
              </a:rPr>
              <a:t>Beauty Skills</a:t>
            </a:r>
          </a:p>
          <a:p>
            <a:pPr>
              <a:defRPr/>
            </a:pPr>
            <a:r>
              <a:rPr lang="en-GB" altLang="en-US" sz="2400" b="1" dirty="0">
                <a:solidFill>
                  <a:srgbClr val="90218C"/>
                </a:solidFill>
                <a:latin typeface="Arial" panose="020B0604020202020204" pitchFamily="34" charset="0"/>
              </a:rPr>
              <a:t>Construction </a:t>
            </a:r>
          </a:p>
          <a:p>
            <a:pPr>
              <a:defRPr/>
            </a:pPr>
            <a:r>
              <a:rPr lang="en-GB" altLang="en-US" sz="2400" b="1" dirty="0">
                <a:solidFill>
                  <a:srgbClr val="90218C"/>
                </a:solidFill>
                <a:latin typeface="Arial" panose="020B0604020202020204" pitchFamily="34" charset="0"/>
              </a:rPr>
              <a:t>Early Education and Childcare</a:t>
            </a:r>
          </a:p>
          <a:p>
            <a:pPr>
              <a:defRPr/>
            </a:pPr>
            <a:r>
              <a:rPr lang="en-GB" altLang="en-US" sz="2400" b="1" dirty="0">
                <a:solidFill>
                  <a:srgbClr val="90218C"/>
                </a:solidFill>
                <a:latin typeface="Arial" panose="020B0604020202020204" pitchFamily="34" charset="0"/>
              </a:rPr>
              <a:t>Health and Social Care</a:t>
            </a:r>
          </a:p>
          <a:p>
            <a:pPr>
              <a:defRPr/>
            </a:pPr>
            <a:r>
              <a:rPr lang="en-GB" altLang="en-US" sz="2400" b="1" dirty="0">
                <a:solidFill>
                  <a:srgbClr val="90218C"/>
                </a:solidFill>
                <a:latin typeface="Arial" panose="020B0604020202020204" pitchFamily="34" charset="0"/>
              </a:rPr>
              <a:t>Hospitality</a:t>
            </a:r>
          </a:p>
          <a:p>
            <a:pPr>
              <a:defRPr/>
            </a:pPr>
            <a:r>
              <a:rPr lang="en-GB" altLang="en-US" sz="2400" b="1" dirty="0">
                <a:solidFill>
                  <a:srgbClr val="90218C"/>
                </a:solidFill>
                <a:latin typeface="Arial" panose="020B0604020202020204" pitchFamily="34" charset="0"/>
              </a:rPr>
              <a:t>Make-up Artistry</a:t>
            </a:r>
          </a:p>
          <a:p>
            <a:pPr>
              <a:defRPr/>
            </a:pPr>
            <a:r>
              <a:rPr lang="en-GB" altLang="en-US" sz="2400" b="1" dirty="0">
                <a:solidFill>
                  <a:srgbClr val="90218C"/>
                </a:solidFill>
                <a:latin typeface="Arial" panose="020B0604020202020204" pitchFamily="34" charset="0"/>
              </a:rPr>
              <a:t>Engineering </a:t>
            </a:r>
          </a:p>
          <a:p>
            <a:pPr>
              <a:defRPr/>
            </a:pPr>
            <a:r>
              <a:rPr lang="en-GB" altLang="en-US" sz="2400" b="1" dirty="0">
                <a:solidFill>
                  <a:srgbClr val="90218C"/>
                </a:solidFill>
                <a:latin typeface="Arial" panose="020B0604020202020204" pitchFamily="34" charset="0"/>
              </a:rPr>
              <a:t>Uniformed and Emergency Services (SCQF L4)</a:t>
            </a:r>
          </a:p>
          <a:p>
            <a:pPr>
              <a:defRPr/>
            </a:pPr>
            <a:r>
              <a:rPr lang="en-GB" altLang="en-US" sz="2400" b="1" dirty="0">
                <a:solidFill>
                  <a:srgbClr val="90218C"/>
                </a:solidFill>
                <a:latin typeface="Arial" panose="020B0604020202020204" pitchFamily="34" charset="0"/>
              </a:rPr>
              <a:t>Sport and Recreation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          </a:t>
            </a:r>
          </a:p>
          <a:p>
            <a:pPr>
              <a:defRPr/>
            </a:pPr>
            <a:endParaRPr lang="en-GB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/>
            </a:pPr>
            <a:endParaRPr lang="en-GB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5BCCEA-6841-4CEC-AA81-59D1DE9FE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54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08450039-5E93-45F9-A9B6-0513C093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altLang="en-US" dirty="0">
                <a:solidFill>
                  <a:srgbClr val="1F90C1"/>
                </a:solidFill>
                <a:latin typeface="Arial" panose="020B0604020202020204" pitchFamily="34" charset="0"/>
              </a:rPr>
            </a:br>
            <a:r>
              <a:rPr lang="en-GB" altLang="en-US" dirty="0">
                <a:solidFill>
                  <a:srgbClr val="90218C"/>
                </a:solidFill>
                <a:latin typeface="Arial" panose="020B0604020202020204" pitchFamily="34" charset="0"/>
              </a:rPr>
              <a:t>Benefits of GradU8</a:t>
            </a:r>
            <a:br>
              <a:rPr lang="en-GB" altLang="en-US" dirty="0">
                <a:solidFill>
                  <a:srgbClr val="1F90C1"/>
                </a:solidFill>
                <a:latin typeface="Arial" panose="020B0604020202020204" pitchFamily="34" charset="0"/>
              </a:rPr>
            </a:br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DB4C0-173B-4CFC-8C96-4435F9BEC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0938"/>
            <a:ext cx="8229600" cy="5249862"/>
          </a:xfrm>
        </p:spPr>
        <p:txBody>
          <a:bodyPr/>
          <a:lstStyle/>
          <a:p>
            <a:pPr marL="285750" indent="-285750">
              <a:defRPr/>
            </a:pPr>
            <a:endParaRPr lang="en-GB" sz="2000" b="1" dirty="0"/>
          </a:p>
          <a:p>
            <a:pPr marL="285750" indent="-285750">
              <a:defRPr/>
            </a:pPr>
            <a:r>
              <a:rPr lang="en-GB" sz="2000" b="1" dirty="0">
                <a:solidFill>
                  <a:srgbClr val="90218C"/>
                </a:solidFill>
              </a:rPr>
              <a:t>Develop key work based learning skills in a sector of interest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2000" b="1" dirty="0">
              <a:solidFill>
                <a:srgbClr val="90218C"/>
              </a:solidFill>
            </a:endParaRPr>
          </a:p>
          <a:p>
            <a:pPr marL="285750" indent="-285750">
              <a:defRPr/>
            </a:pPr>
            <a:r>
              <a:rPr lang="en-GB" sz="2000" b="1" dirty="0">
                <a:solidFill>
                  <a:srgbClr val="90218C"/>
                </a:solidFill>
              </a:rPr>
              <a:t>Gain formal Qualifications at SCQF Level 5 (1 framework at Level 4 - U&amp;ES)</a:t>
            </a:r>
          </a:p>
          <a:p>
            <a:pPr marL="285750" indent="-285750">
              <a:defRPr/>
            </a:pPr>
            <a:endParaRPr lang="en-GB" sz="2000" b="1" dirty="0">
              <a:solidFill>
                <a:srgbClr val="90218C"/>
              </a:solidFill>
            </a:endParaRPr>
          </a:p>
          <a:p>
            <a:pPr marL="285750" indent="-285750">
              <a:defRPr/>
            </a:pPr>
            <a:r>
              <a:rPr lang="en-GB" sz="2000" b="1" dirty="0">
                <a:solidFill>
                  <a:srgbClr val="90218C"/>
                </a:solidFill>
              </a:rPr>
              <a:t>Get a head start in growth sectors with real career opportunities</a:t>
            </a:r>
          </a:p>
          <a:p>
            <a:pPr marL="285750" indent="-285750">
              <a:defRPr/>
            </a:pPr>
            <a:endParaRPr lang="en-GB" sz="2000" b="1" dirty="0">
              <a:solidFill>
                <a:srgbClr val="90218C"/>
              </a:solidFill>
            </a:endParaRPr>
          </a:p>
          <a:p>
            <a:pPr marL="285750" indent="-285750">
              <a:defRPr/>
            </a:pPr>
            <a:r>
              <a:rPr lang="en-GB" sz="2000" b="1" dirty="0">
                <a:solidFill>
                  <a:srgbClr val="90218C"/>
                </a:solidFill>
              </a:rPr>
              <a:t>Give pupils a chance to experience college based learning</a:t>
            </a:r>
          </a:p>
          <a:p>
            <a:pPr marL="285750" indent="-285750">
              <a:defRPr/>
            </a:pPr>
            <a:endParaRPr lang="en-GB" sz="2000" b="1" dirty="0">
              <a:solidFill>
                <a:srgbClr val="90218C"/>
              </a:solidFill>
            </a:endParaRPr>
          </a:p>
          <a:p>
            <a:pPr marL="285750" indent="-285750">
              <a:defRPr/>
            </a:pPr>
            <a:r>
              <a:rPr lang="en-GB" sz="2000" b="1" dirty="0">
                <a:solidFill>
                  <a:srgbClr val="90218C"/>
                </a:solidFill>
              </a:rPr>
              <a:t>Give pupils a chance to find out more about subjects before committing to a full course</a:t>
            </a:r>
          </a:p>
          <a:p>
            <a:pPr marL="285750" indent="-285750">
              <a:defRPr/>
            </a:pPr>
            <a:endParaRPr lang="en-GB" sz="2000" b="1" dirty="0">
              <a:solidFill>
                <a:srgbClr val="90218C"/>
              </a:solidFill>
            </a:endParaRPr>
          </a:p>
          <a:p>
            <a:pPr marL="285750" indent="-285750">
              <a:defRPr/>
            </a:pPr>
            <a:r>
              <a:rPr lang="en-GB" sz="2000" b="1" dirty="0">
                <a:solidFill>
                  <a:srgbClr val="90218C"/>
                </a:solidFill>
              </a:rPr>
              <a:t>Dual accreditation with Schools through </a:t>
            </a:r>
            <a:r>
              <a:rPr lang="en-GB" sz="2000" b="1" i="1" dirty="0">
                <a:solidFill>
                  <a:srgbClr val="90218C"/>
                </a:solidFill>
              </a:rPr>
              <a:t>Insight</a:t>
            </a:r>
          </a:p>
          <a:p>
            <a:pPr marL="285750" indent="-285750">
              <a:defRPr/>
            </a:pPr>
            <a:endParaRPr lang="en-GB" altLang="en-US" sz="2000" b="1" dirty="0"/>
          </a:p>
          <a:p>
            <a:pPr>
              <a:defRPr/>
            </a:pPr>
            <a:endParaRPr lang="en-GB" dirty="0"/>
          </a:p>
        </p:txBody>
      </p:sp>
      <p:pic>
        <p:nvPicPr>
          <p:cNvPr id="21508" name="Audio 1">
            <a:hlinkClick r:id="" action="ppaction://media"/>
            <a:extLst>
              <a:ext uri="{FF2B5EF4-FFF2-40B4-BE49-F238E27FC236}">
                <a16:creationId xmlns:a16="http://schemas.microsoft.com/office/drawing/2014/main" id="{A7BFC650-386D-4E0D-8571-2FD976872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62357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787354-81C6-4FD2-B0E9-4EF3B4167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A5E27B5-3244-42C7-8CE6-1173454FB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597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53EEA65F-8938-4BF6-AE24-4C160047E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dirty="0">
                <a:solidFill>
                  <a:srgbClr val="90218C"/>
                </a:solidFill>
                <a:latin typeface="Arial" panose="020B0604020202020204" pitchFamily="34" charset="0"/>
              </a:rPr>
              <a:t>Where Can You Study?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33E84114-CAC3-419D-8CDB-D7C743EC0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GB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GB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b="1" dirty="0">
                <a:solidFill>
                  <a:srgbClr val="90218C"/>
                </a:solidFill>
                <a:latin typeface="Arial" panose="020B0604020202020204" pitchFamily="34" charset="0"/>
              </a:rPr>
              <a:t>South Lanarkshire College </a:t>
            </a:r>
          </a:p>
          <a:p>
            <a:pPr marL="457200" lvl="1" indent="0">
              <a:spcBef>
                <a:spcPct val="0"/>
              </a:spcBef>
              <a:buClrTx/>
              <a:buNone/>
              <a:defRPr/>
            </a:pPr>
            <a:endParaRPr lang="en-GB" altLang="en-US" b="1" dirty="0">
              <a:solidFill>
                <a:srgbClr val="90218C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b="1" dirty="0">
                <a:solidFill>
                  <a:srgbClr val="90218C"/>
                </a:solidFill>
                <a:latin typeface="Arial" panose="020B0604020202020204" pitchFamily="34" charset="0"/>
              </a:rPr>
              <a:t>New College Lanarkshire</a:t>
            </a:r>
          </a:p>
          <a:p>
            <a:pPr lvl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GB" altLang="en-US" b="1" dirty="0">
              <a:solidFill>
                <a:srgbClr val="90218C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b="1" dirty="0">
                <a:solidFill>
                  <a:srgbClr val="90218C"/>
                </a:solidFill>
                <a:latin typeface="Arial" panose="020B0604020202020204" pitchFamily="34" charset="0"/>
              </a:rPr>
              <a:t>Other Glasgow Colleges</a:t>
            </a:r>
          </a:p>
          <a:p>
            <a:pPr lvl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GB" altLang="en-US" b="1" dirty="0">
              <a:solidFill>
                <a:srgbClr val="90218C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b="1" dirty="0">
                <a:solidFill>
                  <a:srgbClr val="90218C"/>
                </a:solidFill>
                <a:latin typeface="Arial" panose="020B0604020202020204" pitchFamily="34" charset="0"/>
              </a:rPr>
              <a:t>External Training Providers</a:t>
            </a:r>
          </a:p>
          <a:p>
            <a:pPr marL="457200" lvl="1" indent="0">
              <a:spcBef>
                <a:spcPct val="0"/>
              </a:spcBef>
              <a:buClrTx/>
              <a:buNone/>
              <a:defRPr/>
            </a:pPr>
            <a:endParaRPr lang="en-GB" altLang="en-US" b="1" dirty="0">
              <a:solidFill>
                <a:srgbClr val="90218C"/>
              </a:solidFill>
              <a:latin typeface="Arial" panose="020B0604020202020204" pitchFamily="34" charset="0"/>
            </a:endParaRPr>
          </a:p>
          <a:p>
            <a:pPr marL="457200" lvl="1" indent="0">
              <a:spcBef>
                <a:spcPct val="0"/>
              </a:spcBef>
              <a:buClrTx/>
              <a:buNone/>
              <a:defRPr/>
            </a:pPr>
            <a:endParaRPr lang="en-GB" altLang="en-US" b="1" dirty="0">
              <a:solidFill>
                <a:srgbClr val="008000"/>
              </a:solidFill>
              <a:latin typeface="Arial" panose="020B0604020202020204" pitchFamily="34" charset="0"/>
            </a:endParaRPr>
          </a:p>
          <a:p>
            <a:pPr marL="457200" lvl="1" indent="0"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endParaRPr lang="en-GB" altLang="en-US" dirty="0">
              <a:latin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8538EC-0FC7-4B06-AC18-56DC7E197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34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E9CA4D90-2897-4A99-938D-AC061E5B3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dirty="0">
                <a:solidFill>
                  <a:srgbClr val="90218C"/>
                </a:solidFill>
                <a:latin typeface="Arial" panose="020B0604020202020204" pitchFamily="34" charset="0"/>
              </a:rPr>
              <a:t>Where Does It Lead?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0E365FA5-B93C-4C2D-B053-4FE43869B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endParaRPr lang="en-GB" altLang="en-US" sz="3200" dirty="0"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3200" b="1" dirty="0">
                <a:solidFill>
                  <a:srgbClr val="90218C"/>
                </a:solidFill>
                <a:latin typeface="Arial" panose="020B0604020202020204" pitchFamily="34" charset="0"/>
              </a:rPr>
              <a:t>Foundation Apprenticeship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3200" b="1" dirty="0">
                <a:solidFill>
                  <a:srgbClr val="90218C"/>
                </a:solidFill>
                <a:latin typeface="Arial" panose="020B0604020202020204" pitchFamily="34" charset="0"/>
              </a:rPr>
              <a:t>Further Education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3200" b="1" dirty="0">
                <a:solidFill>
                  <a:srgbClr val="90218C"/>
                </a:solidFill>
                <a:latin typeface="Arial" panose="020B0604020202020204" pitchFamily="34" charset="0"/>
              </a:rPr>
              <a:t>Modern Apprenticeships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3200" b="1" dirty="0">
                <a:solidFill>
                  <a:srgbClr val="90218C"/>
                </a:solidFill>
                <a:latin typeface="Arial" panose="020B0604020202020204" pitchFamily="34" charset="0"/>
              </a:rPr>
              <a:t>Employment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3200" b="1" dirty="0">
                <a:solidFill>
                  <a:srgbClr val="90218C"/>
                </a:solidFill>
                <a:latin typeface="Arial" panose="020B0604020202020204" pitchFamily="34" charset="0"/>
              </a:rPr>
              <a:t>Other Training Opportunities</a:t>
            </a:r>
          </a:p>
          <a:p>
            <a:endParaRPr lang="en-GB" altLang="en-US" dirty="0"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9E2EC0-E74A-4CEB-84D8-D7B7A8950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13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25E7D589-BBE1-4C65-A93F-08CC2CBF9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dirty="0">
                <a:latin typeface="Arial" panose="020B0604020202020204" pitchFamily="34" charset="0"/>
              </a:rPr>
              <a:t>How do I get more info / apply?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9381B-2BDF-4B58-8301-A08A3C485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6859"/>
            <a:ext cx="8229600" cy="4219304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90218C"/>
                </a:solidFill>
              </a:rPr>
              <a:t>Speak to pupil support teacher</a:t>
            </a:r>
          </a:p>
          <a:p>
            <a:pPr>
              <a:defRPr/>
            </a:pPr>
            <a:r>
              <a:rPr lang="en-GB" dirty="0">
                <a:solidFill>
                  <a:srgbClr val="90218C"/>
                </a:solidFill>
              </a:rPr>
              <a:t>Follow us on Facebook – My Brighter Future</a:t>
            </a:r>
          </a:p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  <a:defRPr/>
            </a:pPr>
            <a:r>
              <a:rPr lang="en-GB" dirty="0">
                <a:solidFill>
                  <a:srgbClr val="90218C"/>
                </a:solidFill>
              </a:rPr>
              <a:t>Marie McGrath</a:t>
            </a:r>
            <a:endParaRPr lang="en-GB" dirty="0">
              <a:solidFill>
                <a:srgbClr val="90218C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  <a:defRPr/>
            </a:pPr>
            <a:r>
              <a:rPr lang="en-GB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marie.mcgrath@southlanarkshire.gov.uk</a:t>
            </a:r>
            <a:endParaRPr lang="en-GB" dirty="0"/>
          </a:p>
          <a:p>
            <a:pPr marL="0" indent="0">
              <a:buNone/>
              <a:defRPr/>
            </a:pPr>
            <a:r>
              <a:rPr lang="en-GB" dirty="0">
                <a:solidFill>
                  <a:srgbClr val="90218C"/>
                </a:solidFill>
              </a:rPr>
              <a:t>07557 178 646</a:t>
            </a:r>
          </a:p>
          <a:p>
            <a:pPr marL="0" indent="0">
              <a:buNone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104A0A-AEC0-4311-9762-3916DFE61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96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1FDCDD4-55FF-4083-8910-F0C4E3780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4799820"/>
      </p:ext>
    </p:extLst>
  </p:cSld>
  <p:clrMapOvr>
    <a:masterClrMapping/>
  </p:clrMapOvr>
  <p:transition spd="med" advTm="15000">
    <p:fade/>
  </p:transition>
</p:sld>
</file>

<file path=ppt/theme/theme1.xml><?xml version="1.0" encoding="utf-8"?>
<a:theme xmlns:a="http://schemas.openxmlformats.org/drawingml/2006/main" name="1_043452 My Brighter Future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601</Words>
  <Application>Microsoft Office PowerPoint</Application>
  <PresentationFormat>On-screen Show (4:3)</PresentationFormat>
  <Paragraphs>106</Paragraphs>
  <Slides>16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1_043452 My Brighter Future ppt</vt:lpstr>
      <vt:lpstr>PowerPoint Presentation</vt:lpstr>
      <vt:lpstr>Youth Employability</vt:lpstr>
      <vt:lpstr>Gradu8 Offer</vt:lpstr>
      <vt:lpstr>Frameworks</vt:lpstr>
      <vt:lpstr> Benefits of GradU8 </vt:lpstr>
      <vt:lpstr>Where Can You Study?</vt:lpstr>
      <vt:lpstr>Where Does It Lead?</vt:lpstr>
      <vt:lpstr>How do I get more info / apply?</vt:lpstr>
      <vt:lpstr>PowerPoint Presentation</vt:lpstr>
      <vt:lpstr>PowerPoint Presentation</vt:lpstr>
      <vt:lpstr>PowerPoint Presentation</vt:lpstr>
      <vt:lpstr>Gradu8 Works</vt:lpstr>
      <vt:lpstr>PowerPoint Presentation</vt:lpstr>
      <vt:lpstr>PowerPoint Presentation</vt:lpstr>
      <vt:lpstr>For more information</vt:lpstr>
      <vt:lpstr> Follow us on Facebook and Twitter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Colvan, Kathleen</dc:creator>
  <cp:lastModifiedBy>McGrath, Marie</cp:lastModifiedBy>
  <cp:revision>19</cp:revision>
  <dcterms:created xsi:type="dcterms:W3CDTF">2021-02-04T11:46:46Z</dcterms:created>
  <dcterms:modified xsi:type="dcterms:W3CDTF">2022-01-21T11:30:22Z</dcterms:modified>
</cp:coreProperties>
</file>