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268" r:id="rId3"/>
    <p:sldId id="287" r:id="rId4"/>
    <p:sldId id="269" r:id="rId5"/>
    <p:sldId id="288" r:id="rId6"/>
    <p:sldId id="270" r:id="rId7"/>
    <p:sldId id="289" r:id="rId8"/>
    <p:sldId id="271" r:id="rId9"/>
    <p:sldId id="275" r:id="rId10"/>
    <p:sldId id="262" r:id="rId11"/>
    <p:sldId id="263" r:id="rId12"/>
    <p:sldId id="264" r:id="rId13"/>
    <p:sldId id="276" r:id="rId14"/>
    <p:sldId id="290" r:id="rId15"/>
    <p:sldId id="291" r:id="rId16"/>
    <p:sldId id="29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0DAB"/>
    <a:srgbClr val="FF6F06"/>
    <a:srgbClr val="DF3222"/>
    <a:srgbClr val="D53058"/>
    <a:srgbClr val="3C0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0F95A-3670-4E56-BB2E-5B55EF96C90D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133B71-F030-4EF1-8FB8-5B88155E246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/>
            <a:t>Research</a:t>
          </a:r>
        </a:p>
      </dgm:t>
    </dgm:pt>
    <dgm:pt modelId="{ACF8F580-8AC4-480D-991B-F7CF4EED6409}" type="parTrans" cxnId="{89AFA36A-79E5-4AF9-AB8F-416645582E63}">
      <dgm:prSet/>
      <dgm:spPr/>
      <dgm:t>
        <a:bodyPr/>
        <a:lstStyle/>
        <a:p>
          <a:endParaRPr lang="en-US" sz="1400"/>
        </a:p>
      </dgm:t>
    </dgm:pt>
    <dgm:pt modelId="{C5F20CD0-D730-419E-B59B-D2E43578ABC9}" type="sibTrans" cxnId="{89AFA36A-79E5-4AF9-AB8F-416645582E63}">
      <dgm:prSet/>
      <dgm:spPr/>
      <dgm:t>
        <a:bodyPr/>
        <a:lstStyle/>
        <a:p>
          <a:endParaRPr lang="en-US" sz="1400"/>
        </a:p>
      </dgm:t>
    </dgm:pt>
    <dgm:pt modelId="{33741738-7956-4503-AC14-8BE5D761D60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/>
            <a:t>Use the parents/guardians’ section of the UCAS website at www.ucas.com/parents.</a:t>
          </a:r>
        </a:p>
      </dgm:t>
    </dgm:pt>
    <dgm:pt modelId="{AD3EB840-7277-4C3F-9966-4D9FB47A5E29}" type="parTrans" cxnId="{ADCA6E19-AFAD-4ED0-9BB4-0CF8ABE5784D}">
      <dgm:prSet/>
      <dgm:spPr/>
      <dgm:t>
        <a:bodyPr/>
        <a:lstStyle/>
        <a:p>
          <a:endParaRPr lang="en-US" sz="1400"/>
        </a:p>
      </dgm:t>
    </dgm:pt>
    <dgm:pt modelId="{C4E8E738-B35C-4A48-8E90-99C77F6C6198}" type="sibTrans" cxnId="{ADCA6E19-AFAD-4ED0-9BB4-0CF8ABE5784D}">
      <dgm:prSet/>
      <dgm:spPr/>
      <dgm:t>
        <a:bodyPr/>
        <a:lstStyle/>
        <a:p>
          <a:endParaRPr lang="en-US" sz="1400"/>
        </a:p>
      </dgm:t>
    </dgm:pt>
    <dgm:pt modelId="{30125EDC-D3DF-4F4E-A7EA-D9BAA8EF1BF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/>
            <a:t>Sign up</a:t>
          </a:r>
        </a:p>
      </dgm:t>
    </dgm:pt>
    <dgm:pt modelId="{085EB479-FB33-4C2E-BE35-E3ACBB3A2C1E}" type="parTrans" cxnId="{E6030468-5D6E-4F78-AAA3-D3D4092C0E4B}">
      <dgm:prSet/>
      <dgm:spPr/>
      <dgm:t>
        <a:bodyPr/>
        <a:lstStyle/>
        <a:p>
          <a:endParaRPr lang="en-US" sz="1400"/>
        </a:p>
      </dgm:t>
    </dgm:pt>
    <dgm:pt modelId="{250DF134-7819-4242-B3F8-C868D4C33FE1}" type="sibTrans" cxnId="{E6030468-5D6E-4F78-AAA3-D3D4092C0E4B}">
      <dgm:prSet/>
      <dgm:spPr/>
      <dgm:t>
        <a:bodyPr/>
        <a:lstStyle/>
        <a:p>
          <a:endParaRPr lang="en-US" sz="1400"/>
        </a:p>
      </dgm:t>
    </dgm:pt>
    <dgm:pt modelId="{933EE9B0-B2FF-4A53-8895-DFD5B18EDAA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/>
            <a:t>Sign up for updates from UCAS, and get everything you need to know about the application process direct to your inbox.</a:t>
          </a:r>
        </a:p>
      </dgm:t>
    </dgm:pt>
    <dgm:pt modelId="{59B500A7-A49E-41F1-BC47-16962A91D7FB}" type="parTrans" cxnId="{AD92482A-A3BE-42BA-AC52-523571DBDC86}">
      <dgm:prSet/>
      <dgm:spPr/>
      <dgm:t>
        <a:bodyPr/>
        <a:lstStyle/>
        <a:p>
          <a:endParaRPr lang="en-US" sz="1400"/>
        </a:p>
      </dgm:t>
    </dgm:pt>
    <dgm:pt modelId="{288C7A47-0A06-43A6-9D45-4BF469AC5A6C}" type="sibTrans" cxnId="{AD92482A-A3BE-42BA-AC52-523571DBDC86}">
      <dgm:prSet/>
      <dgm:spPr/>
      <dgm:t>
        <a:bodyPr/>
        <a:lstStyle/>
        <a:p>
          <a:endParaRPr lang="en-US" sz="1400"/>
        </a:p>
      </dgm:t>
    </dgm:pt>
    <dgm:pt modelId="{3632D8EF-FC73-4A4A-9BE7-3474283D6D5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/>
            <a:t>Open days</a:t>
          </a:r>
        </a:p>
      </dgm:t>
    </dgm:pt>
    <dgm:pt modelId="{C9A0A2A9-4DBF-488E-AE09-3FD728EED472}" type="parTrans" cxnId="{F9E1459E-D97A-40D2-BA93-406B10AC34F2}">
      <dgm:prSet/>
      <dgm:spPr/>
      <dgm:t>
        <a:bodyPr/>
        <a:lstStyle/>
        <a:p>
          <a:endParaRPr lang="en-US" sz="1400"/>
        </a:p>
      </dgm:t>
    </dgm:pt>
    <dgm:pt modelId="{E238D755-BDF7-4EDC-8DD7-D60E5EC09F7B}" type="sibTrans" cxnId="{F9E1459E-D97A-40D2-BA93-406B10AC34F2}">
      <dgm:prSet/>
      <dgm:spPr/>
      <dgm:t>
        <a:bodyPr/>
        <a:lstStyle/>
        <a:p>
          <a:endParaRPr lang="en-US" sz="1400"/>
        </a:p>
      </dgm:t>
    </dgm:pt>
    <dgm:pt modelId="{9DA39B06-8F8D-43DB-BF54-7C7041FA65AB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en-US" sz="1400">
              <a:latin typeface="Calibri" panose="020F0502020204030204"/>
            </a:rPr>
            <a:t>Attend</a:t>
          </a:r>
          <a:r>
            <a:rPr lang="en-US" sz="1400"/>
            <a:t> </a:t>
          </a:r>
          <a:r>
            <a:rPr lang="en-US" sz="1400">
              <a:latin typeface="Calibri" panose="020F0502020204030204"/>
            </a:rPr>
            <a:t>virtual events and </a:t>
          </a:r>
          <a:r>
            <a:rPr lang="en-US" sz="1400"/>
            <a:t>open days – you may have a different perspective.</a:t>
          </a:r>
        </a:p>
      </dgm:t>
    </dgm:pt>
    <dgm:pt modelId="{70F12D13-CFF2-4D00-8281-BB13C39774F8}" type="parTrans" cxnId="{5C5E24B0-FED3-4C9D-A3F3-6A6249BD3B01}">
      <dgm:prSet/>
      <dgm:spPr/>
      <dgm:t>
        <a:bodyPr/>
        <a:lstStyle/>
        <a:p>
          <a:endParaRPr lang="en-US" sz="1400"/>
        </a:p>
      </dgm:t>
    </dgm:pt>
    <dgm:pt modelId="{A8D91352-FD90-449E-AB04-EF907EBA4853}" type="sibTrans" cxnId="{5C5E24B0-FED3-4C9D-A3F3-6A6249BD3B01}">
      <dgm:prSet/>
      <dgm:spPr/>
      <dgm:t>
        <a:bodyPr/>
        <a:lstStyle/>
        <a:p>
          <a:endParaRPr lang="en-US" sz="1400"/>
        </a:p>
      </dgm:t>
    </dgm:pt>
    <dgm:pt modelId="{98950086-D1C7-498F-A5C4-249EE1564D0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/>
            <a:t>Be proactive</a:t>
          </a:r>
        </a:p>
      </dgm:t>
    </dgm:pt>
    <dgm:pt modelId="{D3328F37-5632-468E-A2C3-FC93B9A336CE}" type="parTrans" cxnId="{93A331AC-ED0B-46F3-8702-0F307A8B3C5F}">
      <dgm:prSet/>
      <dgm:spPr/>
      <dgm:t>
        <a:bodyPr/>
        <a:lstStyle/>
        <a:p>
          <a:endParaRPr lang="en-US" sz="1400"/>
        </a:p>
      </dgm:t>
    </dgm:pt>
    <dgm:pt modelId="{D8177D30-B583-425E-8C8E-26382A78DFE6}" type="sibTrans" cxnId="{93A331AC-ED0B-46F3-8702-0F307A8B3C5F}">
      <dgm:prSet/>
      <dgm:spPr/>
      <dgm:t>
        <a:bodyPr/>
        <a:lstStyle/>
        <a:p>
          <a:endParaRPr lang="en-US" sz="1400"/>
        </a:p>
      </dgm:t>
    </dgm:pt>
    <dgm:pt modelId="{A9333EDB-C59F-4C10-BF92-43A76D8F9A4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/>
            <a:t>Make sure they read everything carefully that is sent to them and don’t book family holidays at key times!</a:t>
          </a:r>
        </a:p>
      </dgm:t>
    </dgm:pt>
    <dgm:pt modelId="{EB050844-6730-4464-8898-09BDB2A239BF}" type="parTrans" cxnId="{2C1E6C9F-8026-43DA-ADFD-74FFF779A28B}">
      <dgm:prSet/>
      <dgm:spPr/>
      <dgm:t>
        <a:bodyPr/>
        <a:lstStyle/>
        <a:p>
          <a:endParaRPr lang="en-US" sz="1400"/>
        </a:p>
      </dgm:t>
    </dgm:pt>
    <dgm:pt modelId="{2BE091CF-4911-4F1A-942E-85A86C3CE303}" type="sibTrans" cxnId="{2C1E6C9F-8026-43DA-ADFD-74FFF779A28B}">
      <dgm:prSet/>
      <dgm:spPr/>
      <dgm:t>
        <a:bodyPr/>
        <a:lstStyle/>
        <a:p>
          <a:endParaRPr lang="en-US" sz="1400"/>
        </a:p>
      </dgm:t>
    </dgm:pt>
    <dgm:pt modelId="{07693C17-4FE6-42E9-B51D-9BEB2528615E}" type="pres">
      <dgm:prSet presAssocID="{F960F95A-3670-4E56-BB2E-5B55EF96C9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6A153B-E08D-45BD-8B14-7459A551DF74}" type="pres">
      <dgm:prSet presAssocID="{98950086-D1C7-498F-A5C4-249EE1564D0E}" presName="boxAndChildren" presStyleCnt="0"/>
      <dgm:spPr/>
    </dgm:pt>
    <dgm:pt modelId="{5B584A26-7F0E-4B47-9C1C-743AA0F47B29}" type="pres">
      <dgm:prSet presAssocID="{98950086-D1C7-498F-A5C4-249EE1564D0E}" presName="parentTextBox" presStyleLbl="alignNode1" presStyleIdx="0" presStyleCnt="4"/>
      <dgm:spPr/>
      <dgm:t>
        <a:bodyPr/>
        <a:lstStyle/>
        <a:p>
          <a:endParaRPr lang="en-US"/>
        </a:p>
      </dgm:t>
    </dgm:pt>
    <dgm:pt modelId="{9FC6F4E6-ED12-4790-B733-8CFF38A2F8E5}" type="pres">
      <dgm:prSet presAssocID="{98950086-D1C7-498F-A5C4-249EE1564D0E}" presName="descendantBox" presStyleLbl="bgAccFollowNode1" presStyleIdx="0" presStyleCnt="4"/>
      <dgm:spPr/>
      <dgm:t>
        <a:bodyPr/>
        <a:lstStyle/>
        <a:p>
          <a:endParaRPr lang="en-US"/>
        </a:p>
      </dgm:t>
    </dgm:pt>
    <dgm:pt modelId="{803C29BB-F9BB-4A60-ADCE-B09F4F132CE4}" type="pres">
      <dgm:prSet presAssocID="{E238D755-BDF7-4EDC-8DD7-D60E5EC09F7B}" presName="sp" presStyleCnt="0"/>
      <dgm:spPr/>
    </dgm:pt>
    <dgm:pt modelId="{A64DCE2E-BC6F-44B1-B004-7337B6D4421E}" type="pres">
      <dgm:prSet presAssocID="{3632D8EF-FC73-4A4A-9BE7-3474283D6D5E}" presName="arrowAndChildren" presStyleCnt="0"/>
      <dgm:spPr/>
    </dgm:pt>
    <dgm:pt modelId="{23417FFF-EBBF-4B39-82C5-14B0024AA43F}" type="pres">
      <dgm:prSet presAssocID="{3632D8EF-FC73-4A4A-9BE7-3474283D6D5E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10BBADAB-F65A-4239-91EC-274C7A935BF2}" type="pres">
      <dgm:prSet presAssocID="{3632D8EF-FC73-4A4A-9BE7-3474283D6D5E}" presName="arrow" presStyleLbl="alignNode1" presStyleIdx="1" presStyleCnt="4"/>
      <dgm:spPr/>
      <dgm:t>
        <a:bodyPr/>
        <a:lstStyle/>
        <a:p>
          <a:endParaRPr lang="en-US"/>
        </a:p>
      </dgm:t>
    </dgm:pt>
    <dgm:pt modelId="{E41F4342-9FFE-47FE-BEE8-D529769CFD0B}" type="pres">
      <dgm:prSet presAssocID="{3632D8EF-FC73-4A4A-9BE7-3474283D6D5E}" presName="descendantArrow" presStyleLbl="bgAccFollowNode1" presStyleIdx="1" presStyleCnt="4"/>
      <dgm:spPr/>
      <dgm:t>
        <a:bodyPr/>
        <a:lstStyle/>
        <a:p>
          <a:endParaRPr lang="en-US"/>
        </a:p>
      </dgm:t>
    </dgm:pt>
    <dgm:pt modelId="{ED661A36-E9A4-49E6-93F7-21B715D738E8}" type="pres">
      <dgm:prSet presAssocID="{250DF134-7819-4242-B3F8-C868D4C33FE1}" presName="sp" presStyleCnt="0"/>
      <dgm:spPr/>
    </dgm:pt>
    <dgm:pt modelId="{1D4FEF1D-9ED6-4D26-94AF-894EC5D47476}" type="pres">
      <dgm:prSet presAssocID="{30125EDC-D3DF-4F4E-A7EA-D9BAA8EF1BFE}" presName="arrowAndChildren" presStyleCnt="0"/>
      <dgm:spPr/>
    </dgm:pt>
    <dgm:pt modelId="{4B912E9D-6B93-4B9A-828D-AEE2C9E8C2B1}" type="pres">
      <dgm:prSet presAssocID="{30125EDC-D3DF-4F4E-A7EA-D9BAA8EF1BFE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7EC65C04-1863-417B-AB94-0725177F04A4}" type="pres">
      <dgm:prSet presAssocID="{30125EDC-D3DF-4F4E-A7EA-D9BAA8EF1BFE}" presName="arrow" presStyleLbl="alignNode1" presStyleIdx="2" presStyleCnt="4"/>
      <dgm:spPr/>
      <dgm:t>
        <a:bodyPr/>
        <a:lstStyle/>
        <a:p>
          <a:endParaRPr lang="en-US"/>
        </a:p>
      </dgm:t>
    </dgm:pt>
    <dgm:pt modelId="{30BE029A-8C4B-4640-9BBB-08FE9ECE8AD2}" type="pres">
      <dgm:prSet presAssocID="{30125EDC-D3DF-4F4E-A7EA-D9BAA8EF1BFE}" presName="descendantArrow" presStyleLbl="bgAccFollowNode1" presStyleIdx="2" presStyleCnt="4"/>
      <dgm:spPr/>
      <dgm:t>
        <a:bodyPr/>
        <a:lstStyle/>
        <a:p>
          <a:endParaRPr lang="en-US"/>
        </a:p>
      </dgm:t>
    </dgm:pt>
    <dgm:pt modelId="{8C9C5D48-A2DB-4C97-9439-118C51E6CA43}" type="pres">
      <dgm:prSet presAssocID="{C5F20CD0-D730-419E-B59B-D2E43578ABC9}" presName="sp" presStyleCnt="0"/>
      <dgm:spPr/>
    </dgm:pt>
    <dgm:pt modelId="{EDA03E52-0C8C-4FAB-9EC5-32A20B76BE95}" type="pres">
      <dgm:prSet presAssocID="{F7133B71-F030-4EF1-8FB8-5B88155E2464}" presName="arrowAndChildren" presStyleCnt="0"/>
      <dgm:spPr/>
    </dgm:pt>
    <dgm:pt modelId="{02C45550-1BCD-418B-A98C-FEEC88706FFC}" type="pres">
      <dgm:prSet presAssocID="{F7133B71-F030-4EF1-8FB8-5B88155E2464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85A4FDBA-388D-451A-AC69-E5F11176299A}" type="pres">
      <dgm:prSet presAssocID="{F7133B71-F030-4EF1-8FB8-5B88155E2464}" presName="arrow" presStyleLbl="alignNode1" presStyleIdx="3" presStyleCnt="4"/>
      <dgm:spPr/>
      <dgm:t>
        <a:bodyPr/>
        <a:lstStyle/>
        <a:p>
          <a:endParaRPr lang="en-US"/>
        </a:p>
      </dgm:t>
    </dgm:pt>
    <dgm:pt modelId="{52E280DE-3718-4C98-9385-CEF1A59AB3BA}" type="pres">
      <dgm:prSet presAssocID="{F7133B71-F030-4EF1-8FB8-5B88155E2464}" presName="descendantArrow" presStyleLbl="bgAccFollowNode1" presStyleIdx="3" presStyleCnt="4" custLinFactNeighborX="364" custLinFactNeighborY="-4328"/>
      <dgm:spPr/>
      <dgm:t>
        <a:bodyPr/>
        <a:lstStyle/>
        <a:p>
          <a:endParaRPr lang="en-US"/>
        </a:p>
      </dgm:t>
    </dgm:pt>
  </dgm:ptLst>
  <dgm:cxnLst>
    <dgm:cxn modelId="{CE80E4A1-AA69-469F-B992-7E641D36ACB7}" type="presOf" srcId="{33741738-7956-4503-AC14-8BE5D761D60F}" destId="{52E280DE-3718-4C98-9385-CEF1A59AB3BA}" srcOrd="0" destOrd="0" presId="urn:microsoft.com/office/officeart/2016/7/layout/VerticalDownArrowProcess"/>
    <dgm:cxn modelId="{93A331AC-ED0B-46F3-8702-0F307A8B3C5F}" srcId="{F960F95A-3670-4E56-BB2E-5B55EF96C90D}" destId="{98950086-D1C7-498F-A5C4-249EE1564D0E}" srcOrd="3" destOrd="0" parTransId="{D3328F37-5632-468E-A2C3-FC93B9A336CE}" sibTransId="{D8177D30-B583-425E-8C8E-26382A78DFE6}"/>
    <dgm:cxn modelId="{F1814093-DE36-4A91-AB4B-A4166F927228}" type="presOf" srcId="{30125EDC-D3DF-4F4E-A7EA-D9BAA8EF1BFE}" destId="{4B912E9D-6B93-4B9A-828D-AEE2C9E8C2B1}" srcOrd="0" destOrd="0" presId="urn:microsoft.com/office/officeart/2016/7/layout/VerticalDownArrowProcess"/>
    <dgm:cxn modelId="{6AD6F551-C009-45EB-A100-862C79FB4D69}" type="presOf" srcId="{98950086-D1C7-498F-A5C4-249EE1564D0E}" destId="{5B584A26-7F0E-4B47-9C1C-743AA0F47B29}" srcOrd="0" destOrd="0" presId="urn:microsoft.com/office/officeart/2016/7/layout/VerticalDownArrowProcess"/>
    <dgm:cxn modelId="{6D5DDBFD-B44B-4AD0-9D88-94CCCB2232CB}" type="presOf" srcId="{3632D8EF-FC73-4A4A-9BE7-3474283D6D5E}" destId="{23417FFF-EBBF-4B39-82C5-14B0024AA43F}" srcOrd="0" destOrd="0" presId="urn:microsoft.com/office/officeart/2016/7/layout/VerticalDownArrowProcess"/>
    <dgm:cxn modelId="{2E57AD9D-2C73-43CC-927B-5CC612538A2D}" type="presOf" srcId="{9DA39B06-8F8D-43DB-BF54-7C7041FA65AB}" destId="{E41F4342-9FFE-47FE-BEE8-D529769CFD0B}" srcOrd="0" destOrd="0" presId="urn:microsoft.com/office/officeart/2016/7/layout/VerticalDownArrowProcess"/>
    <dgm:cxn modelId="{A870C164-B931-42D4-BDC6-5EE165FB76C9}" type="presOf" srcId="{F7133B71-F030-4EF1-8FB8-5B88155E2464}" destId="{85A4FDBA-388D-451A-AC69-E5F11176299A}" srcOrd="1" destOrd="0" presId="urn:microsoft.com/office/officeart/2016/7/layout/VerticalDownArrowProcess"/>
    <dgm:cxn modelId="{44BE8F9C-6B89-499D-BBE5-0D2A13632CFF}" type="presOf" srcId="{F960F95A-3670-4E56-BB2E-5B55EF96C90D}" destId="{07693C17-4FE6-42E9-B51D-9BEB2528615E}" srcOrd="0" destOrd="0" presId="urn:microsoft.com/office/officeart/2016/7/layout/VerticalDownArrowProcess"/>
    <dgm:cxn modelId="{5C5E24B0-FED3-4C9D-A3F3-6A6249BD3B01}" srcId="{3632D8EF-FC73-4A4A-9BE7-3474283D6D5E}" destId="{9DA39B06-8F8D-43DB-BF54-7C7041FA65AB}" srcOrd="0" destOrd="0" parTransId="{70F12D13-CFF2-4D00-8281-BB13C39774F8}" sibTransId="{A8D91352-FD90-449E-AB04-EF907EBA4853}"/>
    <dgm:cxn modelId="{89AFA36A-79E5-4AF9-AB8F-416645582E63}" srcId="{F960F95A-3670-4E56-BB2E-5B55EF96C90D}" destId="{F7133B71-F030-4EF1-8FB8-5B88155E2464}" srcOrd="0" destOrd="0" parTransId="{ACF8F580-8AC4-480D-991B-F7CF4EED6409}" sibTransId="{C5F20CD0-D730-419E-B59B-D2E43578ABC9}"/>
    <dgm:cxn modelId="{2C0B40A7-0B96-470B-97A4-A69B2A95AC23}" type="presOf" srcId="{30125EDC-D3DF-4F4E-A7EA-D9BAA8EF1BFE}" destId="{7EC65C04-1863-417B-AB94-0725177F04A4}" srcOrd="1" destOrd="0" presId="urn:microsoft.com/office/officeart/2016/7/layout/VerticalDownArrowProcess"/>
    <dgm:cxn modelId="{AD92482A-A3BE-42BA-AC52-523571DBDC86}" srcId="{30125EDC-D3DF-4F4E-A7EA-D9BAA8EF1BFE}" destId="{933EE9B0-B2FF-4A53-8895-DFD5B18EDAAF}" srcOrd="0" destOrd="0" parTransId="{59B500A7-A49E-41F1-BC47-16962A91D7FB}" sibTransId="{288C7A47-0A06-43A6-9D45-4BF469AC5A6C}"/>
    <dgm:cxn modelId="{B0080C64-2928-4911-B206-4519480C7097}" type="presOf" srcId="{3632D8EF-FC73-4A4A-9BE7-3474283D6D5E}" destId="{10BBADAB-F65A-4239-91EC-274C7A935BF2}" srcOrd="1" destOrd="0" presId="urn:microsoft.com/office/officeart/2016/7/layout/VerticalDownArrowProcess"/>
    <dgm:cxn modelId="{ADCA6E19-AFAD-4ED0-9BB4-0CF8ABE5784D}" srcId="{F7133B71-F030-4EF1-8FB8-5B88155E2464}" destId="{33741738-7956-4503-AC14-8BE5D761D60F}" srcOrd="0" destOrd="0" parTransId="{AD3EB840-7277-4C3F-9966-4D9FB47A5E29}" sibTransId="{C4E8E738-B35C-4A48-8E90-99C77F6C6198}"/>
    <dgm:cxn modelId="{5FFBD49F-E152-46ED-8F1C-BD276811522E}" type="presOf" srcId="{A9333EDB-C59F-4C10-BF92-43A76D8F9A4A}" destId="{9FC6F4E6-ED12-4790-B733-8CFF38A2F8E5}" srcOrd="0" destOrd="0" presId="urn:microsoft.com/office/officeart/2016/7/layout/VerticalDownArrowProcess"/>
    <dgm:cxn modelId="{2C1E6C9F-8026-43DA-ADFD-74FFF779A28B}" srcId="{98950086-D1C7-498F-A5C4-249EE1564D0E}" destId="{A9333EDB-C59F-4C10-BF92-43A76D8F9A4A}" srcOrd="0" destOrd="0" parTransId="{EB050844-6730-4464-8898-09BDB2A239BF}" sibTransId="{2BE091CF-4911-4F1A-942E-85A86C3CE303}"/>
    <dgm:cxn modelId="{E6030468-5D6E-4F78-AAA3-D3D4092C0E4B}" srcId="{F960F95A-3670-4E56-BB2E-5B55EF96C90D}" destId="{30125EDC-D3DF-4F4E-A7EA-D9BAA8EF1BFE}" srcOrd="1" destOrd="0" parTransId="{085EB479-FB33-4C2E-BE35-E3ACBB3A2C1E}" sibTransId="{250DF134-7819-4242-B3F8-C868D4C33FE1}"/>
    <dgm:cxn modelId="{F9E1459E-D97A-40D2-BA93-406B10AC34F2}" srcId="{F960F95A-3670-4E56-BB2E-5B55EF96C90D}" destId="{3632D8EF-FC73-4A4A-9BE7-3474283D6D5E}" srcOrd="2" destOrd="0" parTransId="{C9A0A2A9-4DBF-488E-AE09-3FD728EED472}" sibTransId="{E238D755-BDF7-4EDC-8DD7-D60E5EC09F7B}"/>
    <dgm:cxn modelId="{66FB6611-6FFF-404B-BF83-6560068EA5EF}" type="presOf" srcId="{F7133B71-F030-4EF1-8FB8-5B88155E2464}" destId="{02C45550-1BCD-418B-A98C-FEEC88706FFC}" srcOrd="0" destOrd="0" presId="urn:microsoft.com/office/officeart/2016/7/layout/VerticalDownArrowProcess"/>
    <dgm:cxn modelId="{52223E00-05BC-4CFB-84C4-53A61A020B81}" type="presOf" srcId="{933EE9B0-B2FF-4A53-8895-DFD5B18EDAAF}" destId="{30BE029A-8C4B-4640-9BBB-08FE9ECE8AD2}" srcOrd="0" destOrd="0" presId="urn:microsoft.com/office/officeart/2016/7/layout/VerticalDownArrowProcess"/>
    <dgm:cxn modelId="{86F5550A-C02A-4619-8210-1239B7844EE0}" type="presParOf" srcId="{07693C17-4FE6-42E9-B51D-9BEB2528615E}" destId="{1B6A153B-E08D-45BD-8B14-7459A551DF74}" srcOrd="0" destOrd="0" presId="urn:microsoft.com/office/officeart/2016/7/layout/VerticalDownArrowProcess"/>
    <dgm:cxn modelId="{E0446EE7-5B57-4A05-95E6-53EC2B9A7F18}" type="presParOf" srcId="{1B6A153B-E08D-45BD-8B14-7459A551DF74}" destId="{5B584A26-7F0E-4B47-9C1C-743AA0F47B29}" srcOrd="0" destOrd="0" presId="urn:microsoft.com/office/officeart/2016/7/layout/VerticalDownArrowProcess"/>
    <dgm:cxn modelId="{7568604E-8AE6-4C5E-8E09-813A57F90AF0}" type="presParOf" srcId="{1B6A153B-E08D-45BD-8B14-7459A551DF74}" destId="{9FC6F4E6-ED12-4790-B733-8CFF38A2F8E5}" srcOrd="1" destOrd="0" presId="urn:microsoft.com/office/officeart/2016/7/layout/VerticalDownArrowProcess"/>
    <dgm:cxn modelId="{4F26A7DA-BFB3-48EB-88A3-6A170D38E8C0}" type="presParOf" srcId="{07693C17-4FE6-42E9-B51D-9BEB2528615E}" destId="{803C29BB-F9BB-4A60-ADCE-B09F4F132CE4}" srcOrd="1" destOrd="0" presId="urn:microsoft.com/office/officeart/2016/7/layout/VerticalDownArrowProcess"/>
    <dgm:cxn modelId="{176C7CE2-B647-4294-A997-190F725A95BD}" type="presParOf" srcId="{07693C17-4FE6-42E9-B51D-9BEB2528615E}" destId="{A64DCE2E-BC6F-44B1-B004-7337B6D4421E}" srcOrd="2" destOrd="0" presId="urn:microsoft.com/office/officeart/2016/7/layout/VerticalDownArrowProcess"/>
    <dgm:cxn modelId="{BC12F3DC-D737-40B2-964B-F66FDC905B7F}" type="presParOf" srcId="{A64DCE2E-BC6F-44B1-B004-7337B6D4421E}" destId="{23417FFF-EBBF-4B39-82C5-14B0024AA43F}" srcOrd="0" destOrd="0" presId="urn:microsoft.com/office/officeart/2016/7/layout/VerticalDownArrowProcess"/>
    <dgm:cxn modelId="{C6375038-7932-42FA-865D-CDB74160B076}" type="presParOf" srcId="{A64DCE2E-BC6F-44B1-B004-7337B6D4421E}" destId="{10BBADAB-F65A-4239-91EC-274C7A935BF2}" srcOrd="1" destOrd="0" presId="urn:microsoft.com/office/officeart/2016/7/layout/VerticalDownArrowProcess"/>
    <dgm:cxn modelId="{CD100120-4F97-46B2-AB70-61A01327679F}" type="presParOf" srcId="{A64DCE2E-BC6F-44B1-B004-7337B6D4421E}" destId="{E41F4342-9FFE-47FE-BEE8-D529769CFD0B}" srcOrd="2" destOrd="0" presId="urn:microsoft.com/office/officeart/2016/7/layout/VerticalDownArrowProcess"/>
    <dgm:cxn modelId="{B5FB062E-5359-483A-80A4-F0B4F947E4E6}" type="presParOf" srcId="{07693C17-4FE6-42E9-B51D-9BEB2528615E}" destId="{ED661A36-E9A4-49E6-93F7-21B715D738E8}" srcOrd="3" destOrd="0" presId="urn:microsoft.com/office/officeart/2016/7/layout/VerticalDownArrowProcess"/>
    <dgm:cxn modelId="{33B03DB9-60CC-4A68-A69C-C1BEB8F14678}" type="presParOf" srcId="{07693C17-4FE6-42E9-B51D-9BEB2528615E}" destId="{1D4FEF1D-9ED6-4D26-94AF-894EC5D47476}" srcOrd="4" destOrd="0" presId="urn:microsoft.com/office/officeart/2016/7/layout/VerticalDownArrowProcess"/>
    <dgm:cxn modelId="{F4E45960-969B-484A-BCAE-B20160681492}" type="presParOf" srcId="{1D4FEF1D-9ED6-4D26-94AF-894EC5D47476}" destId="{4B912E9D-6B93-4B9A-828D-AEE2C9E8C2B1}" srcOrd="0" destOrd="0" presId="urn:microsoft.com/office/officeart/2016/7/layout/VerticalDownArrowProcess"/>
    <dgm:cxn modelId="{820AB8F4-7AF6-450A-B247-2E6E56B862A1}" type="presParOf" srcId="{1D4FEF1D-9ED6-4D26-94AF-894EC5D47476}" destId="{7EC65C04-1863-417B-AB94-0725177F04A4}" srcOrd="1" destOrd="0" presId="urn:microsoft.com/office/officeart/2016/7/layout/VerticalDownArrowProcess"/>
    <dgm:cxn modelId="{3A88B705-1378-4E2D-A4C7-1A10367BC4C9}" type="presParOf" srcId="{1D4FEF1D-9ED6-4D26-94AF-894EC5D47476}" destId="{30BE029A-8C4B-4640-9BBB-08FE9ECE8AD2}" srcOrd="2" destOrd="0" presId="urn:microsoft.com/office/officeart/2016/7/layout/VerticalDownArrowProcess"/>
    <dgm:cxn modelId="{E4995306-EAB5-481A-9ADD-CA5756AFEDD4}" type="presParOf" srcId="{07693C17-4FE6-42E9-B51D-9BEB2528615E}" destId="{8C9C5D48-A2DB-4C97-9439-118C51E6CA43}" srcOrd="5" destOrd="0" presId="urn:microsoft.com/office/officeart/2016/7/layout/VerticalDownArrowProcess"/>
    <dgm:cxn modelId="{2324784A-0A1C-4705-B86E-7F1D9CF73D70}" type="presParOf" srcId="{07693C17-4FE6-42E9-B51D-9BEB2528615E}" destId="{EDA03E52-0C8C-4FAB-9EC5-32A20B76BE95}" srcOrd="6" destOrd="0" presId="urn:microsoft.com/office/officeart/2016/7/layout/VerticalDownArrowProcess"/>
    <dgm:cxn modelId="{D6ED9D0E-EEF0-4828-A834-4F858B48CE74}" type="presParOf" srcId="{EDA03E52-0C8C-4FAB-9EC5-32A20B76BE95}" destId="{02C45550-1BCD-418B-A98C-FEEC88706FFC}" srcOrd="0" destOrd="0" presId="urn:microsoft.com/office/officeart/2016/7/layout/VerticalDownArrowProcess"/>
    <dgm:cxn modelId="{52FF0556-CEDA-4DD1-9C97-287AFFFC067E}" type="presParOf" srcId="{EDA03E52-0C8C-4FAB-9EC5-32A20B76BE95}" destId="{85A4FDBA-388D-451A-AC69-E5F11176299A}" srcOrd="1" destOrd="0" presId="urn:microsoft.com/office/officeart/2016/7/layout/VerticalDownArrowProcess"/>
    <dgm:cxn modelId="{3D454098-8CDA-45BC-BD9A-44B76430F2CB}" type="presParOf" srcId="{EDA03E52-0C8C-4FAB-9EC5-32A20B76BE95}" destId="{52E280DE-3718-4C98-9385-CEF1A59AB3BA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84A26-7F0E-4B47-9C1C-743AA0F47B29}">
      <dsp:nvSpPr>
        <dsp:cNvPr id="0" name=""/>
        <dsp:cNvSpPr/>
      </dsp:nvSpPr>
      <dsp:spPr>
        <a:xfrm>
          <a:off x="0" y="4002298"/>
          <a:ext cx="2090384" cy="8756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68" tIns="99568" rIns="1486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Be proactive</a:t>
          </a:r>
        </a:p>
      </dsp:txBody>
      <dsp:txXfrm>
        <a:off x="0" y="4002298"/>
        <a:ext cx="2090384" cy="875605"/>
      </dsp:txXfrm>
    </dsp:sp>
    <dsp:sp modelId="{9FC6F4E6-ED12-4790-B733-8CFF38A2F8E5}">
      <dsp:nvSpPr>
        <dsp:cNvPr id="0" name=""/>
        <dsp:cNvSpPr/>
      </dsp:nvSpPr>
      <dsp:spPr>
        <a:xfrm>
          <a:off x="2090384" y="4002298"/>
          <a:ext cx="6271152" cy="87560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209" tIns="177800" rIns="127209" bIns="17780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Make sure they read everything carefully that is sent to them and don’t book family holidays at key times!</a:t>
          </a:r>
        </a:p>
      </dsp:txBody>
      <dsp:txXfrm>
        <a:off x="2090384" y="4002298"/>
        <a:ext cx="6271152" cy="875605"/>
      </dsp:txXfrm>
    </dsp:sp>
    <dsp:sp modelId="{10BBADAB-F65A-4239-91EC-274C7A935BF2}">
      <dsp:nvSpPr>
        <dsp:cNvPr id="0" name=""/>
        <dsp:cNvSpPr/>
      </dsp:nvSpPr>
      <dsp:spPr>
        <a:xfrm rot="10800000">
          <a:off x="0" y="2668752"/>
          <a:ext cx="2090384" cy="1346680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68" tIns="99568" rIns="1486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Open days</a:t>
          </a:r>
        </a:p>
      </dsp:txBody>
      <dsp:txXfrm rot="-10800000">
        <a:off x="0" y="2668752"/>
        <a:ext cx="2090384" cy="875342"/>
      </dsp:txXfrm>
    </dsp:sp>
    <dsp:sp modelId="{E41F4342-9FFE-47FE-BEE8-D529769CFD0B}">
      <dsp:nvSpPr>
        <dsp:cNvPr id="0" name=""/>
        <dsp:cNvSpPr/>
      </dsp:nvSpPr>
      <dsp:spPr>
        <a:xfrm>
          <a:off x="2090384" y="2668752"/>
          <a:ext cx="6271152" cy="875342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209" tIns="177800" rIns="127209" bIns="177800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Calibri" panose="020F0502020204030204"/>
            </a:rPr>
            <a:t>Attend</a:t>
          </a:r>
          <a:r>
            <a:rPr lang="en-US" sz="1400" kern="1200"/>
            <a:t> </a:t>
          </a:r>
          <a:r>
            <a:rPr lang="en-US" sz="1400" kern="1200">
              <a:latin typeface="Calibri" panose="020F0502020204030204"/>
            </a:rPr>
            <a:t>virtual events and </a:t>
          </a:r>
          <a:r>
            <a:rPr lang="en-US" sz="1400" kern="1200"/>
            <a:t>open days – you may have a different perspective.</a:t>
          </a:r>
        </a:p>
      </dsp:txBody>
      <dsp:txXfrm>
        <a:off x="2090384" y="2668752"/>
        <a:ext cx="6271152" cy="875342"/>
      </dsp:txXfrm>
    </dsp:sp>
    <dsp:sp modelId="{7EC65C04-1863-417B-AB94-0725177F04A4}">
      <dsp:nvSpPr>
        <dsp:cNvPr id="0" name=""/>
        <dsp:cNvSpPr/>
      </dsp:nvSpPr>
      <dsp:spPr>
        <a:xfrm rot="10800000">
          <a:off x="0" y="1335205"/>
          <a:ext cx="2090384" cy="1346680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68" tIns="99568" rIns="1486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Sign up</a:t>
          </a:r>
        </a:p>
      </dsp:txBody>
      <dsp:txXfrm rot="-10800000">
        <a:off x="0" y="1335205"/>
        <a:ext cx="2090384" cy="875342"/>
      </dsp:txXfrm>
    </dsp:sp>
    <dsp:sp modelId="{30BE029A-8C4B-4640-9BBB-08FE9ECE8AD2}">
      <dsp:nvSpPr>
        <dsp:cNvPr id="0" name=""/>
        <dsp:cNvSpPr/>
      </dsp:nvSpPr>
      <dsp:spPr>
        <a:xfrm>
          <a:off x="2090384" y="1335205"/>
          <a:ext cx="6271152" cy="875342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209" tIns="177800" rIns="127209" bIns="17780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Sign up for updates from UCAS, and get everything you need to know about the application process direct to your inbox.</a:t>
          </a:r>
        </a:p>
      </dsp:txBody>
      <dsp:txXfrm>
        <a:off x="2090384" y="1335205"/>
        <a:ext cx="6271152" cy="875342"/>
      </dsp:txXfrm>
    </dsp:sp>
    <dsp:sp modelId="{85A4FDBA-388D-451A-AC69-E5F11176299A}">
      <dsp:nvSpPr>
        <dsp:cNvPr id="0" name=""/>
        <dsp:cNvSpPr/>
      </dsp:nvSpPr>
      <dsp:spPr>
        <a:xfrm rot="10800000">
          <a:off x="0" y="1658"/>
          <a:ext cx="2090384" cy="1346680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68" tIns="99568" rIns="1486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Research</a:t>
          </a:r>
        </a:p>
      </dsp:txBody>
      <dsp:txXfrm rot="-10800000">
        <a:off x="0" y="1658"/>
        <a:ext cx="2090384" cy="875342"/>
      </dsp:txXfrm>
    </dsp:sp>
    <dsp:sp modelId="{52E280DE-3718-4C98-9385-CEF1A59AB3BA}">
      <dsp:nvSpPr>
        <dsp:cNvPr id="0" name=""/>
        <dsp:cNvSpPr/>
      </dsp:nvSpPr>
      <dsp:spPr>
        <a:xfrm>
          <a:off x="2090384" y="0"/>
          <a:ext cx="6271152" cy="875342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209" tIns="177800" rIns="127209" bIns="17780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Use the parents/guardians’ section of the UCAS website at www.ucas.com/parents.</a:t>
          </a:r>
        </a:p>
      </dsp:txBody>
      <dsp:txXfrm>
        <a:off x="2090384" y="0"/>
        <a:ext cx="6271152" cy="875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74DE2-5017-433C-B314-E69047818468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57C33-5679-40AC-81EC-BAE50C6B5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75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Study Leave - 19 December 2019 – 17 January 2020 </a:t>
            </a:r>
            <a:endParaRPr lang="en-GB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baseline="0" dirty="0" smtClean="0"/>
              <a:t>Absences – school office must be phoned as soon as possible, 8.45am at latest – no exam means no evidence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57C33-5679-40AC-81EC-BAE50C6B527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1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Study Leave - 19 December 2019 – 17 January 2020 </a:t>
            </a:r>
            <a:endParaRPr lang="en-GB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baseline="0" dirty="0" smtClean="0"/>
              <a:t>Absences – school office must be phoned as soon as possible, 8.45am at latest – no exam means no evidence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57C33-5679-40AC-81EC-BAE50C6B527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83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E29F6-2E18-4F2A-A73E-9434D9979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04869-01E0-491C-B2D4-8B0248EB3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1E711-0CF1-488F-BAF5-6B1A8F03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700E-F6EB-4C33-B302-95C4904158B0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AEA01-FF04-449A-BE1B-E791718D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48AE7-3E7A-4DE6-800C-216189CB7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3C6-A96B-4FDE-B2FF-3B996F07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8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35867-1607-42FC-A52D-C61A5D91B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B220EB-AFDA-49AB-A51E-21E24A671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BA8BF-1DFD-4CB0-91EE-64C2ACBF5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700E-F6EB-4C33-B302-95C4904158B0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74363-A32C-4690-9792-D15E87C24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4580D-7C72-4A5F-8C77-24C5A9C73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3C6-A96B-4FDE-B2FF-3B996F07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6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9937F9-C5C0-4FB7-B487-D726B2E21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AE275-51C7-420A-87AE-08C6B37B6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0C52B-FE1A-4DAF-BFD6-AF8EFFD2E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700E-F6EB-4C33-B302-95C4904158B0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97236-A484-4ACD-86EA-2416585F7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AE6DF-95D4-4EA3-8729-04698C412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3C6-A96B-4FDE-B2FF-3B996F07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68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FD7E1-0D82-4062-9EB9-F01E4558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9C3EA-44AB-4EF8-86C7-9BFCC196E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444AD-5A5A-4BE4-B553-A521832C1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700E-F6EB-4C33-B302-95C4904158B0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EC249-AE04-4A38-BE3B-ECDD87ABD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F41C2-A199-4CC2-AA86-688AD5B7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3C6-A96B-4FDE-B2FF-3B996F07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78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A0202-EB7F-4F17-893C-8140BA75D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F873E-45E1-4467-97E6-9C5DFA194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70DB7-5E8C-4666-8957-4A82AD276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700E-F6EB-4C33-B302-95C4904158B0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D712E-2AB3-45A6-A42F-19DE93A7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776B6-B714-4C09-A928-B6A0D95EF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3C6-A96B-4FDE-B2FF-3B996F07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0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2E89B-C84C-4C76-9DCA-EAC985A13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13930-3B84-497D-BD54-4582F41D7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6DCB36-FC55-42F6-A167-6A5338E8A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37DB0-4AD4-4F0A-8F6E-DEA99587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700E-F6EB-4C33-B302-95C4904158B0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1A173-9FE2-4E5D-91CC-1058974E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EE7A5-275F-4045-83F8-E1CE4AD7A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3C6-A96B-4FDE-B2FF-3B996F07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88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B265E-E164-4D64-8330-011756E2F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9C43EA-307A-429A-B452-52B7EA8FA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F7646-B4D1-4504-BB53-FC704988D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F08293-FFC3-49D3-92D3-8B4F68D42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E446A-495A-46CA-A336-7AC17654F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CEB1EF-F76B-47A7-8C7A-79DD6CA5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700E-F6EB-4C33-B302-95C4904158B0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0FB69B-E118-4A79-A184-6E920F7C2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C5A236-7EBB-4F4C-9395-1705CAE53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3C6-A96B-4FDE-B2FF-3B996F07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63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E06E-5ABB-46D2-A084-8DB8CD2B0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42EC7-AEF4-413A-B92E-7B1FCBD28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700E-F6EB-4C33-B302-95C4904158B0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087F3-A7A0-4DB6-8243-87FF50E67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C297F7-2AAD-472D-A061-80A6585DB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3C6-A96B-4FDE-B2FF-3B996F07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22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E215E2-18ED-43FF-BECA-2B120A418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700E-F6EB-4C33-B302-95C4904158B0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0DA685-530A-4D30-9641-C8AAB71A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C13D4-5255-4240-A7D3-3D0298E30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3C6-A96B-4FDE-B2FF-3B996F07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06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6D27D-44FB-4FEB-B1B9-76A162467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299D5-81F3-4866-85E4-E37D933E8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3716C-404D-4B2C-9467-4A95DE024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F6AB4-4CEC-40B4-B738-58625A6D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700E-F6EB-4C33-B302-95C4904158B0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EF0CC-E198-4597-B7AA-0B3ACA0C5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AD174-2E5A-4A6A-8B1B-3977DF0D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3C6-A96B-4FDE-B2FF-3B996F07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2E0A3-B352-4C77-8E1D-ACEB18F40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A3894-5F4D-441B-8B41-4C8DFCCD08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08EB3-7D6A-4CA2-92EB-6802A5516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CE3A6-D956-4B4B-9144-1296EE1B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700E-F6EB-4C33-B302-95C4904158B0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7EF00-3851-4AF3-8748-D073BAB9E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16D72-35D9-46B8-AAA8-FEB4D38BC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63C6-A96B-4FDE-B2FF-3B996F07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75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A8A29F-2073-423C-BDB2-68A5B5F2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38036-6603-4646-9BC2-5D9575181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5BD0E-C564-4540-B6A0-2FC8891D9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8700E-F6EB-4C33-B302-95C4904158B0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16042-B01B-45ED-A96E-D47F3EE15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F408D-4A0C-4D21-B7F7-A8207CCB2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863C6-A96B-4FDE-B2FF-3B996F07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38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cas.com/understanding-apprenticeships" TargetMode="External"/><Relationship Id="rId5" Type="http://schemas.openxmlformats.org/officeDocument/2006/relationships/hyperlink" Target="https://www.ucas.com/apprenticeships-in-the-uk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ucas.com/undergraduate/what-and-where-study/ucas-hub-live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ucas.com/ucas/events/find/cycle/2022/scheme/undergraduate/type/key-date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2416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35B9D9-5213-4A97-82AB-DC5C154AFE7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 rot="10800000">
            <a:off x="8341894" y="3128078"/>
            <a:ext cx="3850104" cy="37314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143" y="2787805"/>
            <a:ext cx="9599023" cy="1561171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UCAS for Parents and Carers </a:t>
            </a:r>
            <a:r>
              <a:rPr lang="en-GB" sz="31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October </a:t>
            </a:r>
            <a:r>
              <a:rPr lang="en-GB" sz="31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2021</a:t>
            </a:r>
            <a:endParaRPr lang="en-GB" sz="31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578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2416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35B9D9-5213-4A97-82AB-DC5C154AFE7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 rot="10800000">
            <a:off x="8341894" y="3128078"/>
            <a:ext cx="3850104" cy="37314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841" y="1512379"/>
            <a:ext cx="10322447" cy="90424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90000"/>
          </a:bodyPr>
          <a:lstStyle/>
          <a:p>
            <a:pPr algn="l"/>
            <a:r>
              <a:rPr lang="en-GB" sz="54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Exemplar – communication skills</a:t>
            </a:r>
            <a:endParaRPr lang="en-GB" sz="54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D9104-FCA7-4EC0-B78A-B5ACA699C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841" y="2835597"/>
            <a:ext cx="11114315" cy="389273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/>
          <a:lstStyle/>
          <a:p>
            <a:pPr algn="l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I know  studying Engineering further will involve group work and I have had plenty of experience when it comes to working with others. </a:t>
            </a: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 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am an active member of both 6th year and school choirs and have become involved with many team activities in which communication is the key to </a:t>
            </a: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success. Each of these activities helps me to communicate critically and to exercise the ability to listen to the views of 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others which I feel would come in very useful when studying such a complex and challenging subject as Engineering.</a:t>
            </a:r>
          </a:p>
          <a:p>
            <a:pPr algn="l"/>
            <a:endParaRPr lang="en-GB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GB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066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2416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35B9D9-5213-4A97-82AB-DC5C154AFE7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 rot="10800000">
            <a:off x="8341894" y="3128078"/>
            <a:ext cx="3850104" cy="37314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841" y="1512379"/>
            <a:ext cx="9599023" cy="90424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90000"/>
          </a:bodyPr>
          <a:lstStyle/>
          <a:p>
            <a:pPr algn="l"/>
            <a:r>
              <a:rPr lang="en-GB" sz="54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Exemplar – Work Experience</a:t>
            </a:r>
            <a:endParaRPr lang="en-GB" sz="54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D9104-FCA7-4EC0-B78A-B5ACA699C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329" y="2802143"/>
            <a:ext cx="11114315" cy="389273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l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believe that teaching is a vocation that involves a strong desire to share knowledge and to continue and promote </a:t>
            </a:r>
            <a:r>
              <a:rPr lang="en-GB" sz="2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learning. In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sixth year I have had the chance to undertake work experience in a local primary school. As well as observing teaching techniques, I have also thoroughly enjoyed being involved in all aspects of the curriculum: taking small reading groups, helping with classroom tasks, running a physical education lesson, joining in with the music specialist and doing activities with the whole </a:t>
            </a:r>
            <a:r>
              <a:rPr lang="en-GB" sz="2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class. I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have learned </a:t>
            </a:r>
            <a:r>
              <a:rPr lang="en-GB" sz="2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new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methods of communicating and supporting children both individually and in small groups. As a result, I feel that I can communicate more effectively with people of all age groups.</a:t>
            </a:r>
          </a:p>
          <a:p>
            <a:pPr algn="l"/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939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24166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841" y="1835765"/>
            <a:ext cx="11136486" cy="90424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l"/>
            <a:r>
              <a:rPr lang="en-GB" sz="36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What happens after the application is submitted?</a:t>
            </a:r>
            <a:endParaRPr lang="en-GB" sz="36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051" y="3022742"/>
            <a:ext cx="103559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UCAS acknowledges application</a:t>
            </a:r>
          </a:p>
          <a:p>
            <a:endParaRPr lang="en-GB" sz="2000" b="1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Institutions review applications and make decisions</a:t>
            </a:r>
          </a:p>
          <a:p>
            <a:endParaRPr lang="en-GB" sz="2000" b="1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Interview scheduled for some courses</a:t>
            </a:r>
          </a:p>
          <a:p>
            <a:endParaRPr lang="en-GB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Century Gothic" panose="020B0502020202020204" pitchFamily="34" charset="0"/>
              </a:rPr>
              <a:t> Conditional / unconditional offers made </a:t>
            </a:r>
          </a:p>
          <a:p>
            <a:endParaRPr lang="en-GB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Century Gothic" panose="020B0502020202020204" pitchFamily="34" charset="0"/>
              </a:rPr>
              <a:t>Applicants accept a Firm choice and an Insurance choice</a:t>
            </a:r>
          </a:p>
          <a:p>
            <a:endParaRPr lang="en-GB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Century Gothic" panose="020B0502020202020204" pitchFamily="34" charset="0"/>
              </a:rPr>
              <a:t>Track allows applicants follow the progress of their application 24/7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7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24166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631" y="1512379"/>
            <a:ext cx="11136486" cy="90424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l"/>
            <a:r>
              <a:rPr lang="en-GB" sz="36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Other options</a:t>
            </a:r>
            <a:endParaRPr lang="en-GB" sz="36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8842" y="2550444"/>
            <a:ext cx="103559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spcBef>
                <a:spcPts val="267"/>
              </a:spcBef>
              <a:defRPr/>
            </a:pPr>
            <a:r>
              <a:rPr lang="en-US" sz="2000" b="1" dirty="0">
                <a:latin typeface="Century Gothic" panose="020B0502020202020204" pitchFamily="34" charset="0"/>
              </a:rPr>
              <a:t>Extra (25 Feb – 4 </a:t>
            </a:r>
            <a:r>
              <a:rPr lang="en-US" sz="2000" b="1" dirty="0" smtClean="0">
                <a:latin typeface="Century Gothic" panose="020B0502020202020204" pitchFamily="34" charset="0"/>
              </a:rPr>
              <a:t>Jul)</a:t>
            </a:r>
          </a:p>
          <a:p>
            <a:pPr defTabSz="1219170">
              <a:spcBef>
                <a:spcPts val="267"/>
              </a:spcBef>
              <a:defRPr/>
            </a:pPr>
            <a:r>
              <a:rPr lang="en-US" sz="2000" b="1" dirty="0" smtClean="0">
                <a:latin typeface="Century Gothic" panose="020B0502020202020204" pitchFamily="34" charset="0"/>
              </a:rPr>
              <a:t>If applicant has used </a:t>
            </a:r>
            <a:r>
              <a:rPr lang="en-US" sz="2000" b="1" dirty="0">
                <a:latin typeface="Century Gothic" panose="020B0502020202020204" pitchFamily="34" charset="0"/>
              </a:rPr>
              <a:t>all five choices </a:t>
            </a:r>
            <a:r>
              <a:rPr lang="en-US" sz="2000" b="1" dirty="0" smtClean="0">
                <a:latin typeface="Century Gothic" panose="020B0502020202020204" pitchFamily="34" charset="0"/>
              </a:rPr>
              <a:t>but </a:t>
            </a:r>
            <a:r>
              <a:rPr lang="en-US" sz="2000" b="1" dirty="0">
                <a:latin typeface="Century Gothic" panose="020B0502020202020204" pitchFamily="34" charset="0"/>
              </a:rPr>
              <a:t>had no </a:t>
            </a:r>
            <a:r>
              <a:rPr lang="en-US" sz="2000" b="1" dirty="0" smtClean="0">
                <a:latin typeface="Century Gothic" panose="020B0502020202020204" pitchFamily="34" charset="0"/>
              </a:rPr>
              <a:t>offers</a:t>
            </a:r>
            <a:r>
              <a:rPr lang="en-US" sz="2000" b="1" dirty="0">
                <a:latin typeface="Century Gothic" panose="020B0502020202020204" pitchFamily="34" charset="0"/>
              </a:rPr>
              <a:t> </a:t>
            </a:r>
            <a:r>
              <a:rPr lang="en-US" sz="2000" b="1" dirty="0" smtClean="0">
                <a:latin typeface="Century Gothic" panose="020B0502020202020204" pitchFamily="34" charset="0"/>
              </a:rPr>
              <a:t>an extra choice can be added in Tracking.</a:t>
            </a:r>
            <a:endParaRPr lang="en-US" sz="2000" b="1" dirty="0">
              <a:latin typeface="Century Gothic" panose="020B0502020202020204" pitchFamily="34" charset="0"/>
            </a:endParaRPr>
          </a:p>
          <a:p>
            <a:pPr marL="0" lvl="1" defTabSz="1219170">
              <a:spcBef>
                <a:spcPts val="267"/>
              </a:spcBef>
              <a:defRPr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defTabSz="1219170">
              <a:spcBef>
                <a:spcPts val="267"/>
              </a:spcBef>
              <a:defRPr/>
            </a:pPr>
            <a:r>
              <a:rPr lang="en-US" sz="2000" b="1" dirty="0">
                <a:latin typeface="Century Gothic" panose="020B0502020202020204" pitchFamily="34" charset="0"/>
              </a:rPr>
              <a:t>Clearing (5 Jul – 19 Oct)</a:t>
            </a:r>
          </a:p>
          <a:p>
            <a:pPr defTabSz="1219170">
              <a:spcBef>
                <a:spcPts val="267"/>
              </a:spcBef>
              <a:defRPr/>
            </a:pPr>
            <a:r>
              <a:rPr lang="en-US" sz="2000" b="1" dirty="0">
                <a:latin typeface="Century Gothic" panose="020B0502020202020204" pitchFamily="34" charset="0"/>
              </a:rPr>
              <a:t>Apply after 30 </a:t>
            </a:r>
            <a:r>
              <a:rPr lang="en-US" sz="2000" b="1" dirty="0" smtClean="0">
                <a:latin typeface="Century Gothic" panose="020B0502020202020204" pitchFamily="34" charset="0"/>
              </a:rPr>
              <a:t>June for applicants who have received </a:t>
            </a:r>
            <a:r>
              <a:rPr lang="en-US" sz="2000" b="1" dirty="0">
                <a:latin typeface="Century Gothic" panose="020B0502020202020204" pitchFamily="34" charset="0"/>
              </a:rPr>
              <a:t>no offers, </a:t>
            </a:r>
            <a:r>
              <a:rPr lang="en-US" sz="2000" b="1" dirty="0" smtClean="0">
                <a:latin typeface="Century Gothic" panose="020B0502020202020204" pitchFamily="34" charset="0"/>
              </a:rPr>
              <a:t>declined </a:t>
            </a:r>
            <a:r>
              <a:rPr lang="en-US" sz="2000" b="1" dirty="0">
                <a:latin typeface="Century Gothic" panose="020B0502020202020204" pitchFamily="34" charset="0"/>
              </a:rPr>
              <a:t>all </a:t>
            </a:r>
            <a:r>
              <a:rPr lang="en-US" sz="2000" b="1" dirty="0" smtClean="0">
                <a:latin typeface="Century Gothic" panose="020B0502020202020204" pitchFamily="34" charset="0"/>
              </a:rPr>
              <a:t>offers or </a:t>
            </a:r>
            <a:r>
              <a:rPr lang="en-US" sz="2000" b="1" dirty="0">
                <a:latin typeface="Century Gothic" panose="020B0502020202020204" pitchFamily="34" charset="0"/>
              </a:rPr>
              <a:t>not met conditions. </a:t>
            </a:r>
            <a:r>
              <a:rPr lang="en-US" sz="2000" b="1" dirty="0" smtClean="0">
                <a:latin typeface="Century Gothic" panose="020B0502020202020204" pitchFamily="34" charset="0"/>
              </a:rPr>
              <a:t>Find </a:t>
            </a:r>
            <a:r>
              <a:rPr lang="en-US" sz="2000" b="1" dirty="0">
                <a:latin typeface="Century Gothic" panose="020B0502020202020204" pitchFamily="34" charset="0"/>
              </a:rPr>
              <a:t>vacancies </a:t>
            </a:r>
            <a:r>
              <a:rPr lang="en-US" sz="2000" b="1" dirty="0" smtClean="0">
                <a:latin typeface="Century Gothic" panose="020B0502020202020204" pitchFamily="34" charset="0"/>
              </a:rPr>
              <a:t>in Clearing and </a:t>
            </a:r>
            <a:r>
              <a:rPr lang="en-US" sz="2000" b="1" dirty="0">
                <a:latin typeface="Century Gothic" panose="020B0502020202020204" pitchFamily="34" charset="0"/>
              </a:rPr>
              <a:t>add one choice in </a:t>
            </a:r>
            <a:r>
              <a:rPr lang="en-US" sz="2000" b="1" dirty="0" smtClean="0">
                <a:latin typeface="Century Gothic" panose="020B0502020202020204" pitchFamily="34" charset="0"/>
              </a:rPr>
              <a:t>Tracking. </a:t>
            </a:r>
            <a:endParaRPr lang="en-US" sz="2000" b="1" dirty="0">
              <a:latin typeface="Century Gothic" panose="020B0502020202020204" pitchFamily="34" charset="0"/>
            </a:endParaRPr>
          </a:p>
          <a:p>
            <a:pPr indent="-304792" defTabSz="1219170">
              <a:spcBef>
                <a:spcPts val="267"/>
              </a:spcBef>
              <a:buFont typeface="Arial" panose="020B0604020202020204" pitchFamily="34" charset="0"/>
              <a:buChar char="•"/>
              <a:defRPr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defTabSz="1219170">
              <a:spcBef>
                <a:spcPts val="267"/>
              </a:spcBef>
              <a:defRPr/>
            </a:pPr>
            <a:r>
              <a:rPr lang="en-US" sz="2000" b="1" dirty="0">
                <a:latin typeface="Century Gothic" panose="020B0502020202020204" pitchFamily="34" charset="0"/>
              </a:rPr>
              <a:t>Adjustment (up to five days in Aug) </a:t>
            </a:r>
          </a:p>
          <a:p>
            <a:pPr defTabSz="1219170">
              <a:spcBef>
                <a:spcPts val="267"/>
              </a:spcBef>
              <a:defRPr/>
            </a:pPr>
            <a:r>
              <a:rPr lang="en-US" sz="2000" b="1" dirty="0" smtClean="0">
                <a:latin typeface="Century Gothic" panose="020B0502020202020204" pitchFamily="34" charset="0"/>
              </a:rPr>
              <a:t>For applicants who performed better than expected and wish to change their Firm choice.</a:t>
            </a:r>
            <a:endParaRPr lang="en-US" sz="2000" b="1" dirty="0">
              <a:latin typeface="Century Gothic" panose="020B0502020202020204" pitchFamily="34" charset="0"/>
            </a:endParaRPr>
          </a:p>
          <a:p>
            <a:pPr defTabSz="1219170">
              <a:spcBef>
                <a:spcPts val="267"/>
              </a:spcBef>
              <a:defRPr/>
            </a:pPr>
            <a:r>
              <a:rPr lang="en-US" sz="2000" b="1" dirty="0">
                <a:latin typeface="Century Gothic" panose="020B0502020202020204" pitchFamily="34" charset="0"/>
              </a:rPr>
              <a:t>Register in </a:t>
            </a:r>
            <a:r>
              <a:rPr lang="en-US" sz="2000" b="1" dirty="0" smtClean="0">
                <a:latin typeface="Century Gothic" panose="020B0502020202020204" pitchFamily="34" charset="0"/>
              </a:rPr>
              <a:t>Tracking and find </a:t>
            </a:r>
            <a:r>
              <a:rPr lang="en-US" sz="2000" b="1" dirty="0">
                <a:latin typeface="Century Gothic" panose="020B0502020202020204" pitchFamily="34" charset="0"/>
              </a:rPr>
              <a:t>another university or college.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736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24166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631" y="1512379"/>
            <a:ext cx="11136486" cy="90424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l"/>
            <a:r>
              <a:rPr lang="en-GB" sz="36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What should your child be doing now?</a:t>
            </a:r>
            <a:endParaRPr lang="en-GB" sz="36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8842" y="2550444"/>
            <a:ext cx="103559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04792" defTabSz="121917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Research courses and universities</a:t>
            </a:r>
            <a:endParaRPr lang="en-US" sz="2000" dirty="0"/>
          </a:p>
          <a:p>
            <a:pPr marL="380990" indent="-304792" defTabSz="121917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Gain work experience through a placement or virtual experiences</a:t>
            </a:r>
            <a:endParaRPr lang="en-US" sz="2000" dirty="0"/>
          </a:p>
          <a:p>
            <a:pPr marL="380990" indent="-304792" defTabSz="121917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Complete </a:t>
            </a:r>
            <a:r>
              <a:rPr lang="en-US" sz="2000" dirty="0" smtClean="0"/>
              <a:t>personal </a:t>
            </a:r>
            <a:r>
              <a:rPr lang="en-US" sz="2000" dirty="0" smtClean="0"/>
              <a:t>statement first draft by 22 October</a:t>
            </a:r>
          </a:p>
          <a:p>
            <a:pPr marL="380990" indent="-304792" defTabSz="121917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Complete personal statement </a:t>
            </a:r>
            <a:r>
              <a:rPr lang="en-US" sz="2000" dirty="0" smtClean="0"/>
              <a:t>second draft </a:t>
            </a:r>
            <a:r>
              <a:rPr lang="en-US" sz="2000" dirty="0"/>
              <a:t>by </a:t>
            </a:r>
            <a:r>
              <a:rPr lang="en-US" sz="2000" dirty="0" smtClean="0"/>
              <a:t>26 November</a:t>
            </a:r>
            <a:endParaRPr lang="en-US" sz="2000" dirty="0" smtClean="0"/>
          </a:p>
          <a:p>
            <a:pPr marL="380990" indent="-304792" defTabSz="121917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Complete and submit application by </a:t>
            </a:r>
            <a:r>
              <a:rPr lang="en-US" sz="2000" dirty="0" smtClean="0"/>
              <a:t>10 December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80990" indent="-304792" defTabSz="121917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Work closely with their Guidance Teacher</a:t>
            </a:r>
            <a:endParaRPr lang="en-US" sz="2000" dirty="0"/>
          </a:p>
          <a:p>
            <a:pPr marL="380990" indent="-304792" defTabSz="121917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Focus </a:t>
            </a:r>
            <a:r>
              <a:rPr lang="en-US" sz="2000" dirty="0"/>
              <a:t>on this year’s studies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80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22663"/>
            <a:ext cx="12191998" cy="24166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665" y="756189"/>
            <a:ext cx="11136486" cy="90424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l"/>
            <a:r>
              <a:rPr lang="en-GB" sz="36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How can you support?</a:t>
            </a:r>
            <a:endParaRPr lang="en-GB" sz="36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TextBox 5">
            <a:extLst>
              <a:ext uri="{FF2B5EF4-FFF2-40B4-BE49-F238E27FC236}">
                <a16:creationId xmlns:a16="http://schemas.microsoft.com/office/drawing/2014/main" id="{3E392396-FA2D-4341-A3D3-E3B9C1BB17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0802091"/>
              </p:ext>
            </p:extLst>
          </p:nvPr>
        </p:nvGraphicFramePr>
        <p:xfrm>
          <a:off x="726178" y="1892521"/>
          <a:ext cx="8361537" cy="4879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5786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2416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35B9D9-5213-4A97-82AB-DC5C154AFE7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 rot="10800000">
            <a:off x="8341894" y="3128078"/>
            <a:ext cx="3850104" cy="37314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143" y="2787805"/>
            <a:ext cx="9599023" cy="1561171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UCAS for Parents and Carers </a:t>
            </a:r>
            <a:r>
              <a:rPr lang="en-GB" sz="31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October </a:t>
            </a:r>
            <a:r>
              <a:rPr lang="en-GB" sz="31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2021</a:t>
            </a:r>
            <a:endParaRPr lang="en-GB" sz="31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61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2416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35B9D9-5213-4A97-82AB-DC5C154AFE7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 rot="10800000">
            <a:off x="8341894" y="3128078"/>
            <a:ext cx="3850104" cy="37314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841" y="1512379"/>
            <a:ext cx="9599023" cy="90424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What is UCAS?</a:t>
            </a:r>
            <a:endParaRPr lang="en-GB" sz="54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251" y="2099337"/>
            <a:ext cx="10971169" cy="2975106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F4D9104-FCA7-4EC0-B78A-B5ACA699C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677" y="2435746"/>
            <a:ext cx="11114315" cy="389273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/>
          <a:lstStyle/>
          <a:p>
            <a:pPr algn="l"/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UCAS – University and College Admissions Service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cknowledges, records, checks and distributes applications to the appropriate institution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Institutions make a conditional / unconditional offer to the applicant through their UCAS account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Sets deadlines for applications –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15 October for medicine, veterinary, dentistry, Oxford/Cambridge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15 January for all other courses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78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2416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35B9D9-5213-4A97-82AB-DC5C154AFE7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 rot="10800000">
            <a:off x="8341894" y="3128078"/>
            <a:ext cx="3850104" cy="37314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841" y="1512379"/>
            <a:ext cx="9599023" cy="90424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Apprenticeship Advice</a:t>
            </a:r>
            <a:endParaRPr lang="en-GB" sz="54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251" y="2099337"/>
            <a:ext cx="10971169" cy="2975106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F4D9104-FCA7-4EC0-B78A-B5ACA699C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677" y="2435746"/>
            <a:ext cx="11114315" cy="389273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/>
          <a:lstStyle/>
          <a:p>
            <a:pPr algn="l">
              <a:buClr>
                <a:srgbClr val="E00023"/>
              </a:buClr>
              <a:defRPr/>
            </a:pPr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  <a:cs typeface="Calibri"/>
              </a:rPr>
              <a:t>UCAS has </a:t>
            </a:r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  <a:cs typeface="Calibri"/>
                <a:hlinkClick r:id="rId5"/>
              </a:rPr>
              <a:t>apprenticeship advice </a:t>
            </a:r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  <a:cs typeface="Calibri"/>
              </a:rPr>
              <a:t>to help students make informed decisions about their post-16 and post-18 </a:t>
            </a:r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Calibri"/>
              </a:rPr>
              <a:t>opportunities.</a:t>
            </a:r>
          </a:p>
          <a:p>
            <a:pPr algn="l">
              <a:buClr>
                <a:srgbClr val="E00023"/>
              </a:buClr>
              <a:defRPr/>
            </a:pPr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Find </a:t>
            </a:r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out about:</a:t>
            </a:r>
          </a:p>
          <a:p>
            <a:pPr marL="835639" lvl="1" indent="-353051" algn="l">
              <a:spcBef>
                <a:spcPts val="1000"/>
              </a:spcBef>
              <a:buClr>
                <a:srgbClr val="E00023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different types of apprenticeships</a:t>
            </a:r>
            <a:endParaRPr lang="en-US" sz="2400" b="1" dirty="0">
              <a:solidFill>
                <a:schemeClr val="tx1"/>
              </a:solidFill>
              <a:latin typeface="Century Gothic" panose="020B0502020202020204" pitchFamily="34" charset="0"/>
              <a:cs typeface="Calibri" charset="0"/>
            </a:endParaRPr>
          </a:p>
          <a:p>
            <a:pPr marL="835639" lvl="1" indent="-353051" algn="l">
              <a:spcBef>
                <a:spcPts val="1000"/>
              </a:spcBef>
              <a:buClr>
                <a:srgbClr val="E00023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to find and apply for apprenticeships</a:t>
            </a:r>
            <a:endParaRPr lang="en-US" sz="2400" b="1" dirty="0">
              <a:solidFill>
                <a:schemeClr val="tx1"/>
              </a:solidFill>
              <a:latin typeface="Century Gothic" panose="020B0502020202020204" pitchFamily="34" charset="0"/>
              <a:cs typeface="Calibri" charset="0"/>
            </a:endParaRPr>
          </a:p>
          <a:p>
            <a:pPr marL="835639" lvl="1" indent="-353051" algn="l">
              <a:spcBef>
                <a:spcPts val="1000"/>
              </a:spcBef>
              <a:buClr>
                <a:srgbClr val="E00023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preparing for the application and interview process</a:t>
            </a:r>
            <a:endParaRPr lang="en-US" sz="2400" b="1" dirty="0">
              <a:solidFill>
                <a:schemeClr val="tx1"/>
              </a:solidFill>
              <a:latin typeface="Century Gothic" panose="020B0502020202020204" pitchFamily="34" charset="0"/>
              <a:cs typeface="Calibri" charset="0"/>
            </a:endParaRPr>
          </a:p>
          <a:p>
            <a:pPr marL="835639" lvl="1" indent="-353051" algn="l">
              <a:spcBef>
                <a:spcPts val="1000"/>
              </a:spcBef>
              <a:buClr>
                <a:srgbClr val="E00023"/>
              </a:buClr>
              <a:buFont typeface="Arial" panose="020B0604020202020204" pitchFamily="34" charset="0"/>
              <a:buChar char="•"/>
              <a:defRPr/>
            </a:pPr>
            <a:endParaRPr lang="en-US" sz="2400" b="1" dirty="0">
              <a:solidFill>
                <a:schemeClr val="tx1"/>
              </a:solidFill>
              <a:latin typeface="Century Gothic" panose="020B0502020202020204" pitchFamily="34" charset="0"/>
              <a:cs typeface="Calibri" charset="0"/>
            </a:endParaRPr>
          </a:p>
          <a:p>
            <a:pPr algn="l">
              <a:buClr>
                <a:srgbClr val="E00023"/>
              </a:buClr>
              <a:defRPr/>
            </a:pPr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Go to 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  <a:hlinkClick r:id="rId6">
                  <a:extLst>
                    <a:ext uri="{A12FA001-AC4F-418D-AE19-62706E023703}">
                      <ahyp:hlinkClr xmlns:lc="http://schemas.openxmlformats.org/drawingml/2006/lockedCanvas" xmlns="" xmlns:ahyp="http://schemas.microsoft.com/office/drawing/2018/hyperlinkcolor" val="tx"/>
                    </a:ext>
                  </a:extLst>
                </a:hlinkClick>
              </a:rPr>
              <a:t>ucas.com/understanding-apprenticeships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50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2416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35B9D9-5213-4A97-82AB-DC5C154AFE7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 rot="10800000">
            <a:off x="8341894" y="3128078"/>
            <a:ext cx="3850104" cy="37314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841" y="1512379"/>
            <a:ext cx="9599023" cy="90424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Applying through UCAS</a:t>
            </a:r>
            <a:endParaRPr lang="en-GB" sz="54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D9104-FCA7-4EC0-B78A-B5ACA699C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841" y="2539291"/>
            <a:ext cx="11114315" cy="389273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2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7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Application is made online at ucas.com</a:t>
            </a:r>
          </a:p>
          <a:p>
            <a:pPr algn="l"/>
            <a:endParaRPr lang="en-GB" sz="72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7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Register with username and password</a:t>
            </a:r>
          </a:p>
          <a:p>
            <a:pPr algn="l"/>
            <a:endParaRPr lang="en-GB" sz="72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7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Details required –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7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personal details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7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q</a:t>
            </a:r>
            <a:r>
              <a:rPr lang="en-GB" sz="7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ualifications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7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chosen courses (maximum of 5 courses, restricted to 4 for medicine, veterinary, dentistry)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GB" sz="7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7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All applications require a personal statement and a teacher reference</a:t>
            </a:r>
          </a:p>
          <a:p>
            <a:pPr algn="l"/>
            <a:endParaRPr lang="en-GB" sz="72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7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Single application costs £</a:t>
            </a:r>
            <a:r>
              <a:rPr lang="en-GB" sz="7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22, </a:t>
            </a:r>
            <a:r>
              <a:rPr lang="en-GB" sz="7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two to five choices costs £</a:t>
            </a:r>
            <a:r>
              <a:rPr lang="en-GB" sz="7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26.50</a:t>
            </a:r>
            <a:endParaRPr lang="en-GB" sz="72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altLang="en-US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Details </a:t>
            </a:r>
            <a:r>
              <a:rPr lang="en-GB" altLang="en-US" sz="7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required</a:t>
            </a:r>
          </a:p>
          <a:p>
            <a:pPr lvl="1"/>
            <a:r>
              <a:rPr lang="en-GB" alt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Personal: name/address/date of birth</a:t>
            </a:r>
          </a:p>
          <a:p>
            <a:pPr lvl="1"/>
            <a:r>
              <a:rPr lang="en-GB" alt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Previous qualifications</a:t>
            </a:r>
          </a:p>
          <a:p>
            <a:pPr lvl="1"/>
            <a:r>
              <a:rPr lang="en-GB" alt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Courses chosen</a:t>
            </a:r>
          </a:p>
          <a:p>
            <a:pPr algn="l"/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4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2416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35B9D9-5213-4A97-82AB-DC5C154AFE7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 rot="10800000">
            <a:off x="8341894" y="3128078"/>
            <a:ext cx="3850104" cy="37314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841" y="1274021"/>
            <a:ext cx="9599023" cy="90424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Choosing the right course</a:t>
            </a:r>
            <a:endParaRPr lang="en-GB" sz="54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D9104-FCA7-4EC0-B78A-B5ACA699C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841" y="2178270"/>
            <a:ext cx="11114315" cy="389273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25000" lnSpcReduction="20000"/>
          </a:bodyPr>
          <a:lstStyle/>
          <a:p>
            <a:pPr algn="l"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7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does the course cover? </a:t>
            </a:r>
          </a:p>
          <a:p>
            <a:pPr algn="l"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7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Courses with the same title may be very different. </a:t>
            </a:r>
          </a:p>
          <a:p>
            <a:pPr algn="l"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7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Look carefully at the core course content, and the range of optional studies/modules available. </a:t>
            </a:r>
          </a:p>
          <a:p>
            <a:pPr algn="l"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7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modules are the most interesting and relevant to career aspirations?</a:t>
            </a:r>
          </a:p>
          <a:p>
            <a:pPr algn="l"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7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See if the course or university/college offers any internship, placement, or study abroad opportunities.</a:t>
            </a:r>
          </a:p>
          <a:p>
            <a:pPr algn="l"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7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is the course taught </a:t>
            </a:r>
            <a:r>
              <a:rPr lang="en-GB" sz="7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US" altLang="en-US" sz="7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structured teaching, or more independent research? How many lectures are there, and how much group work will be done in seminars?</a:t>
            </a:r>
          </a:p>
          <a:p>
            <a:pPr algn="l"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7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is the course assessed?</a:t>
            </a:r>
          </a:p>
          <a:p>
            <a:pPr lvl="1"/>
            <a:r>
              <a:rPr lang="en-GB" alt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Courses </a:t>
            </a:r>
            <a:r>
              <a:rPr lang="en-GB" alt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chosen</a:t>
            </a:r>
          </a:p>
          <a:p>
            <a:pPr algn="l"/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77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2416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35B9D9-5213-4A97-82AB-DC5C154AFE7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</a:blip>
          <a:stretch>
            <a:fillRect/>
          </a:stretch>
        </p:blipFill>
        <p:spPr>
          <a:xfrm rot="10800000">
            <a:off x="8341894" y="3128078"/>
            <a:ext cx="3850104" cy="37314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841" y="1512379"/>
            <a:ext cx="9599023" cy="90424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Making choices</a:t>
            </a:r>
            <a:endParaRPr lang="en-GB" sz="54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D9104-FCA7-4EC0-B78A-B5ACA699C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841" y="2684257"/>
            <a:ext cx="11370661" cy="4088674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Research course information and check entry requirements</a:t>
            </a: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</a:p>
          <a:p>
            <a:pPr algn="l"/>
            <a:endParaRPr lang="en-GB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ucas.com  / </a:t>
            </a: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whatuni.com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</a:t>
            </a:r>
            <a:r>
              <a:rPr lang="en-GB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cas</a:t>
            </a: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hub live 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  <a:hlinkClick r:id="rId5"/>
              </a:rPr>
              <a:t>https://</a:t>
            </a: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  <a:hlinkClick r:id="rId5"/>
              </a:rPr>
              <a:t>www.ucas.com/undergraduate/what-and-where-study/ucas-hub-live</a:t>
            </a:r>
            <a:endParaRPr lang="en-GB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University </a:t>
            </a: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websites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University </a:t>
            </a: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Virtual Open 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Days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Speak with your Guidance Teacher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Speak with your class teacher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42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2416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35B9D9-5213-4A97-82AB-DC5C154AFE7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</a:blip>
          <a:stretch>
            <a:fillRect/>
          </a:stretch>
        </p:blipFill>
        <p:spPr>
          <a:xfrm rot="10800000">
            <a:off x="8341894" y="3128078"/>
            <a:ext cx="3850104" cy="37314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841" y="1512379"/>
            <a:ext cx="9599023" cy="90424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90000"/>
          </a:bodyPr>
          <a:lstStyle/>
          <a:p>
            <a:pPr algn="l"/>
            <a:r>
              <a:rPr lang="en-GB" sz="54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When to apply for </a:t>
            </a:r>
            <a:r>
              <a:rPr lang="en-GB" sz="54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2022 </a:t>
            </a:r>
            <a:r>
              <a:rPr lang="en-GB" sz="54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entry</a:t>
            </a:r>
            <a:endParaRPr lang="en-GB" sz="54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D9104-FCA7-4EC0-B78A-B5ACA699C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456" y="2572745"/>
            <a:ext cx="11794407" cy="4088674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92500" lnSpcReduction="10000"/>
          </a:bodyPr>
          <a:lstStyle/>
          <a:p>
            <a:pPr algn="l">
              <a:spcAft>
                <a:spcPts val="1508"/>
              </a:spcAft>
              <a:defRPr/>
            </a:pPr>
            <a:r>
              <a:rPr lang="en-US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15 May</a:t>
            </a:r>
            <a:r>
              <a:rPr lang="en-US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			UCAS Undergraduate Apply opens for </a:t>
            </a:r>
            <a:r>
              <a:rPr lang="en-US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2022 </a:t>
            </a:r>
            <a:r>
              <a:rPr lang="en-US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entry.</a:t>
            </a:r>
          </a:p>
          <a:p>
            <a:pPr algn="l">
              <a:spcAft>
                <a:spcPts val="1508"/>
              </a:spcAft>
              <a:defRPr/>
            </a:pPr>
            <a:r>
              <a:rPr lang="en-US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 September </a:t>
            </a:r>
            <a:r>
              <a:rPr lang="en-US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		</a:t>
            </a:r>
            <a:r>
              <a:rPr lang="en-GB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First day for receipt of completed applications.</a:t>
            </a:r>
          </a:p>
          <a:p>
            <a:pPr algn="l">
              <a:spcAft>
                <a:spcPts val="1508"/>
              </a:spcAft>
              <a:defRPr/>
            </a:pPr>
            <a:r>
              <a:rPr lang="en-US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 </a:t>
            </a:r>
            <a:r>
              <a:rPr lang="en-US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October</a:t>
            </a:r>
            <a:r>
              <a:rPr lang="en-US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		Application deadline for courses in </a:t>
            </a:r>
            <a:r>
              <a:rPr lang="en-GB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medicine, veterinary medicine/science, 			</a:t>
            </a:r>
            <a:r>
              <a:rPr lang="en-GB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and </a:t>
            </a:r>
            <a:r>
              <a:rPr lang="en-GB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dentistry, and courses at </a:t>
            </a:r>
            <a:r>
              <a:rPr lang="en-US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Oxford </a:t>
            </a:r>
            <a:r>
              <a:rPr lang="en-US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or</a:t>
            </a:r>
            <a:r>
              <a:rPr lang="en-US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 Cambridge.</a:t>
            </a:r>
          </a:p>
          <a:p>
            <a:pPr algn="l">
              <a:spcAft>
                <a:spcPts val="1508"/>
              </a:spcAft>
              <a:defRPr/>
            </a:pPr>
            <a:r>
              <a:rPr lang="en-US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26 January</a:t>
            </a:r>
            <a:r>
              <a:rPr lang="en-US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		Equal consideration application deadline.</a:t>
            </a:r>
          </a:p>
          <a:p>
            <a:pPr algn="l">
              <a:spcAft>
                <a:spcPts val="1508"/>
              </a:spcAft>
              <a:defRPr/>
            </a:pPr>
            <a:r>
              <a:rPr lang="en-US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25 February </a:t>
            </a:r>
            <a:r>
              <a:rPr lang="en-US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		Extra opens.</a:t>
            </a:r>
            <a:endParaRPr lang="en-GB" sz="1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>
              <a:spcAft>
                <a:spcPts val="1508"/>
              </a:spcAft>
              <a:defRPr/>
            </a:pPr>
            <a:r>
              <a:rPr lang="en-US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 July</a:t>
            </a:r>
            <a:r>
              <a:rPr lang="en-US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		</a:t>
            </a:r>
            <a:r>
              <a:rPr lang="en-US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	Last </a:t>
            </a:r>
            <a:r>
              <a:rPr lang="en-US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date for applications before Clearing.</a:t>
            </a:r>
          </a:p>
          <a:p>
            <a:pPr algn="l"/>
            <a:r>
              <a:rPr lang="en-GB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For </a:t>
            </a:r>
            <a:r>
              <a:rPr lang="en-GB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all </a:t>
            </a:r>
            <a:r>
              <a:rPr lang="en-GB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dates		 </a:t>
            </a:r>
            <a:r>
              <a:rPr lang="en-GB" sz="1900" b="1" dirty="0">
                <a:solidFill>
                  <a:schemeClr val="tx1"/>
                </a:solidFill>
                <a:latin typeface="Century Gothic" panose="020B0502020202020204" pitchFamily="34" charset="0"/>
                <a:hlinkClick r:id="rId5"/>
              </a:rPr>
              <a:t>https://</a:t>
            </a:r>
            <a:r>
              <a:rPr lang="en-GB" sz="1900" b="1" dirty="0" smtClean="0">
                <a:solidFill>
                  <a:schemeClr val="tx1"/>
                </a:solidFill>
                <a:latin typeface="Century Gothic" panose="020B0502020202020204" pitchFamily="34" charset="0"/>
                <a:hlinkClick r:id="rId5"/>
              </a:rPr>
              <a:t>www.ucas.com/ucas/events/find/cycle/2022/scheme/undergraduate/type/key-date</a:t>
            </a:r>
            <a:endParaRPr lang="en-GB" sz="19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GB" sz="19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29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2416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35B9D9-5213-4A97-82AB-DC5C154AFE7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 rot="10800000">
            <a:off x="8341894" y="3128078"/>
            <a:ext cx="3850104" cy="37314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841" y="1512379"/>
            <a:ext cx="9599023" cy="90424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90000"/>
          </a:bodyPr>
          <a:lstStyle/>
          <a:p>
            <a:pPr algn="l"/>
            <a:r>
              <a:rPr lang="en-GB" sz="54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Writing a personal statement</a:t>
            </a:r>
            <a:endParaRPr lang="en-GB" sz="54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D9104-FCA7-4EC0-B78A-B5ACA699C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841" y="2236798"/>
            <a:ext cx="11114315" cy="5514034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25000" lnSpcReduction="20000"/>
          </a:bodyPr>
          <a:lstStyle/>
          <a:p>
            <a:pPr algn="l"/>
            <a:endParaRPr lang="en-GB" sz="45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GB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Academic Selectors are interested in:</a:t>
            </a:r>
          </a:p>
          <a:p>
            <a:pPr algn="l"/>
            <a:endParaRPr lang="en-GB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GB" sz="8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 candidate’s </a:t>
            </a:r>
            <a:r>
              <a:rPr lang="en-GB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motivation and enthusiasm for the course and any rationale behind any differing course choices. </a:t>
            </a:r>
          </a:p>
          <a:p>
            <a:pPr algn="l"/>
            <a:endParaRPr lang="en-GB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GB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Work experience - what </a:t>
            </a:r>
            <a:r>
              <a:rPr lang="en-GB" sz="8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was </a:t>
            </a:r>
            <a:r>
              <a:rPr lang="en-GB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learned and the skills </a:t>
            </a:r>
            <a:r>
              <a:rPr lang="en-GB" sz="8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developed (virtual work experience / work based conversations will be important this year)</a:t>
            </a:r>
            <a:endParaRPr lang="en-GB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GB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GB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Details of any positions of responsibility</a:t>
            </a:r>
          </a:p>
          <a:p>
            <a:pPr algn="l"/>
            <a:endParaRPr lang="en-GB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GB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Career aspirations</a:t>
            </a:r>
          </a:p>
          <a:p>
            <a:pPr algn="l"/>
            <a:endParaRPr lang="en-GB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GB" sz="8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Interests, activities </a:t>
            </a:r>
            <a:r>
              <a:rPr lang="en-GB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and skills developed</a:t>
            </a:r>
          </a:p>
          <a:p>
            <a:pPr algn="l"/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95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2416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35B9D9-5213-4A97-82AB-DC5C154AFE7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 rot="10800000">
            <a:off x="8341894" y="3128078"/>
            <a:ext cx="3850104" cy="37314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A41C38-9CBA-4C8D-90A1-8CF53A74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841" y="1512379"/>
            <a:ext cx="9599023" cy="90424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90000"/>
          </a:bodyPr>
          <a:lstStyle/>
          <a:p>
            <a:pPr algn="l"/>
            <a:r>
              <a:rPr lang="en-GB" sz="5400" b="1" dirty="0" smtClean="0">
                <a:solidFill>
                  <a:srgbClr val="FF6F06"/>
                </a:solidFill>
                <a:latin typeface="Century Gothic" panose="020B0502020202020204" pitchFamily="34" charset="0"/>
              </a:rPr>
              <a:t>Writing a personal statement</a:t>
            </a:r>
            <a:endParaRPr lang="en-GB" sz="5400" b="1" dirty="0">
              <a:solidFill>
                <a:srgbClr val="FF6F0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D9104-FCA7-4EC0-B78A-B5ACA699C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841" y="2416627"/>
            <a:ext cx="11114315" cy="422949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skills and abilities are important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Communication skills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Interpersonal skills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Leadership skills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Ability to work in a team as well as on your </a:t>
            </a:r>
            <a:r>
              <a:rPr lang="en-GB" sz="1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own</a:t>
            </a:r>
            <a:endParaRPr lang="en-GB" sz="1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Specific skills for your </a:t>
            </a:r>
            <a:r>
              <a:rPr lang="en-GB" sz="1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course</a:t>
            </a:r>
          </a:p>
          <a:p>
            <a:pPr algn="l"/>
            <a:endParaRPr lang="en-GB" sz="18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Writing statements-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sz="1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have you done?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sz="1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skills did you gain?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sz="1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How did it relate to your course?</a:t>
            </a:r>
            <a:endParaRPr lang="en-GB" sz="1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GB" sz="1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GB" sz="1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GB" sz="1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GB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9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1122</Words>
  <Application>Microsoft Office PowerPoint</Application>
  <PresentationFormat>Widescreen</PresentationFormat>
  <Paragraphs>139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Wingdings</vt:lpstr>
      <vt:lpstr>Office Theme</vt:lpstr>
      <vt:lpstr>UCAS for Parents and Carers October 2021</vt:lpstr>
      <vt:lpstr>What is UCAS?</vt:lpstr>
      <vt:lpstr>Apprenticeship Advice</vt:lpstr>
      <vt:lpstr>Applying through UCAS</vt:lpstr>
      <vt:lpstr>Choosing the right course</vt:lpstr>
      <vt:lpstr>Making choices</vt:lpstr>
      <vt:lpstr>When to apply for 2022 entry</vt:lpstr>
      <vt:lpstr>Writing a personal statement</vt:lpstr>
      <vt:lpstr>Writing a personal statement</vt:lpstr>
      <vt:lpstr>Exemplar – communication skills</vt:lpstr>
      <vt:lpstr>Exemplar – Work Experience</vt:lpstr>
      <vt:lpstr>What happens after the application is submitted?</vt:lpstr>
      <vt:lpstr>Other options</vt:lpstr>
      <vt:lpstr>What should your child be doing now?</vt:lpstr>
      <vt:lpstr>How can you support?</vt:lpstr>
      <vt:lpstr>UCAS for Parents and Carers October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Ms Barr</cp:lastModifiedBy>
  <cp:revision>55</cp:revision>
  <dcterms:created xsi:type="dcterms:W3CDTF">2019-11-05T12:31:16Z</dcterms:created>
  <dcterms:modified xsi:type="dcterms:W3CDTF">2021-10-05T15:01:44Z</dcterms:modified>
</cp:coreProperties>
</file>