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70" r:id="rId11"/>
    <p:sldId id="263" r:id="rId12"/>
    <p:sldId id="264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EEB500"/>
    <a:srgbClr val="FFE389"/>
    <a:srgbClr val="546D7A"/>
    <a:srgbClr val="E4E9EC"/>
    <a:srgbClr val="E1F2CE"/>
    <a:srgbClr val="0079A4"/>
    <a:srgbClr val="FFC9FF"/>
    <a:srgbClr val="FFAF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ED624-E4FD-4075-929C-A0751298246E}" type="datetimeFigureOut">
              <a:rPr lang="en-GB" smtClean="0"/>
              <a:pPr/>
              <a:t>07/12/2015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190D-4F0F-43EE-B1DB-B487ECF3F4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0D5C7DE-707E-4C13-AA55-2D0592DE50D0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65F1F2-4251-477C-8535-4203EC1812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2708920"/>
            <a:ext cx="6192688" cy="3528392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</a:pPr>
            <a:r>
              <a:rPr lang="en-GB" sz="1450" dirty="0" smtClean="0"/>
              <a:t>WHAT IS DESIGN?</a:t>
            </a:r>
          </a:p>
          <a:p>
            <a:pPr algn="l">
              <a:lnSpc>
                <a:spcPct val="110000"/>
              </a:lnSpc>
            </a:pPr>
            <a:endParaRPr lang="en-GB" sz="1450" dirty="0" smtClean="0"/>
          </a:p>
          <a:p>
            <a:pPr algn="l">
              <a:lnSpc>
                <a:spcPct val="110000"/>
              </a:lnSpc>
            </a:pPr>
            <a:r>
              <a:rPr lang="en-GB" sz="1450" dirty="0" smtClean="0">
                <a:solidFill>
                  <a:srgbClr val="00B0F0"/>
                </a:solidFill>
              </a:rPr>
              <a:t>Early history </a:t>
            </a:r>
            <a:r>
              <a:rPr lang="en-GB" sz="1000" dirty="0" smtClean="0">
                <a:solidFill>
                  <a:srgbClr val="00B0F0"/>
                </a:solidFill>
              </a:rPr>
              <a:t>(</a:t>
            </a:r>
            <a:r>
              <a:rPr lang="en-GB" sz="1000" i="1" dirty="0" smtClean="0">
                <a:solidFill>
                  <a:srgbClr val="00B0F0"/>
                </a:solidFill>
              </a:rPr>
              <a:t>1750 – 1850)</a:t>
            </a:r>
            <a:endParaRPr lang="en-GB" sz="1450" i="1" dirty="0" smtClean="0">
              <a:solidFill>
                <a:srgbClr val="00B0F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GB" sz="1450" dirty="0" smtClean="0"/>
              <a:t>The industrial revolution </a:t>
            </a:r>
            <a:r>
              <a:rPr lang="en-GB" sz="1000" i="1" dirty="0" smtClean="0"/>
              <a:t>(1830 – 1880)</a:t>
            </a:r>
            <a:endParaRPr lang="en-GB" sz="1450" i="1" dirty="0" smtClean="0"/>
          </a:p>
          <a:p>
            <a:pPr algn="l">
              <a:lnSpc>
                <a:spcPct val="110000"/>
              </a:lnSpc>
            </a:pPr>
            <a:r>
              <a:rPr lang="en-GB" sz="1450" dirty="0" smtClean="0">
                <a:solidFill>
                  <a:srgbClr val="00B0F0"/>
                </a:solidFill>
              </a:rPr>
              <a:t>Reform movements </a:t>
            </a:r>
            <a:r>
              <a:rPr lang="en-GB" sz="1000" i="1" dirty="0" smtClean="0">
                <a:solidFill>
                  <a:srgbClr val="00B0F0"/>
                </a:solidFill>
              </a:rPr>
              <a:t>(1850 – 1914)</a:t>
            </a:r>
            <a:endParaRPr lang="en-GB" sz="1450" i="1" dirty="0" smtClean="0">
              <a:solidFill>
                <a:srgbClr val="00B0F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GB" sz="1450" dirty="0" smtClean="0"/>
              <a:t>The road to modernism </a:t>
            </a:r>
            <a:r>
              <a:rPr lang="en-GB" sz="1000" i="1" dirty="0" smtClean="0"/>
              <a:t>(1890 – 1914)</a:t>
            </a:r>
            <a:endParaRPr lang="en-GB" sz="1450" i="1" dirty="0" smtClean="0"/>
          </a:p>
          <a:p>
            <a:pPr algn="l">
              <a:lnSpc>
                <a:spcPct val="110000"/>
              </a:lnSpc>
            </a:pPr>
            <a:r>
              <a:rPr lang="en-GB" sz="1450" dirty="0" smtClean="0">
                <a:solidFill>
                  <a:srgbClr val="00B0F0"/>
                </a:solidFill>
              </a:rPr>
              <a:t>Revolution and the avande garde </a:t>
            </a:r>
            <a:r>
              <a:rPr lang="en-GB" sz="1000" i="1" dirty="0" smtClean="0">
                <a:solidFill>
                  <a:srgbClr val="00B0F0"/>
                </a:solidFill>
              </a:rPr>
              <a:t>(1915 – 1933)</a:t>
            </a:r>
            <a:endParaRPr lang="en-GB" sz="1450" i="1" dirty="0" smtClean="0">
              <a:solidFill>
                <a:srgbClr val="00B0F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GB" sz="1450" dirty="0" smtClean="0"/>
              <a:t>Luxury and power </a:t>
            </a:r>
            <a:r>
              <a:rPr lang="en-GB" sz="1000" i="1" dirty="0" smtClean="0"/>
              <a:t>(1925 – 1945)</a:t>
            </a:r>
            <a:endParaRPr lang="en-GB" sz="1450" i="1" dirty="0" smtClean="0"/>
          </a:p>
          <a:p>
            <a:pPr algn="l">
              <a:lnSpc>
                <a:spcPct val="110000"/>
              </a:lnSpc>
            </a:pPr>
            <a:r>
              <a:rPr lang="en-GB" sz="1450" dirty="0" smtClean="0">
                <a:solidFill>
                  <a:srgbClr val="00B0F0"/>
                </a:solidFill>
              </a:rPr>
              <a:t>The economic miracle </a:t>
            </a:r>
            <a:r>
              <a:rPr lang="en-GB" sz="1000" i="1" dirty="0" smtClean="0">
                <a:solidFill>
                  <a:srgbClr val="00B0F0"/>
                </a:solidFill>
              </a:rPr>
              <a:t>(1945 – 1960)</a:t>
            </a:r>
            <a:endParaRPr lang="en-GB" sz="1450" i="1" dirty="0" smtClean="0">
              <a:solidFill>
                <a:srgbClr val="00B0F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GB" sz="1450" dirty="0" smtClean="0"/>
              <a:t>Good form and bel design </a:t>
            </a:r>
            <a:r>
              <a:rPr lang="en-GB" sz="1000" i="1" dirty="0" smtClean="0"/>
              <a:t>(1954 – 1968)</a:t>
            </a:r>
            <a:endParaRPr lang="en-GB" sz="1450" i="1" dirty="0" smtClean="0"/>
          </a:p>
          <a:p>
            <a:pPr algn="l">
              <a:lnSpc>
                <a:spcPct val="110000"/>
              </a:lnSpc>
            </a:pPr>
            <a:r>
              <a:rPr lang="en-GB" sz="1450" dirty="0" smtClean="0">
                <a:solidFill>
                  <a:srgbClr val="00B0F0"/>
                </a:solidFill>
              </a:rPr>
              <a:t>Experimentation and antidesign </a:t>
            </a:r>
            <a:r>
              <a:rPr lang="en-GB" sz="1000" i="1" dirty="0" smtClean="0">
                <a:solidFill>
                  <a:srgbClr val="00B0F0"/>
                </a:solidFill>
              </a:rPr>
              <a:t>(1965 – 1976)</a:t>
            </a:r>
          </a:p>
          <a:p>
            <a:pPr algn="l">
              <a:lnSpc>
                <a:spcPct val="110000"/>
              </a:lnSpc>
            </a:pPr>
            <a:r>
              <a:rPr lang="en-GB" sz="1450" dirty="0" smtClean="0"/>
              <a:t>Postmodernism </a:t>
            </a:r>
            <a:r>
              <a:rPr lang="en-GB" sz="1000" dirty="0" smtClean="0"/>
              <a:t>(1968 – )</a:t>
            </a:r>
          </a:p>
          <a:p>
            <a:pPr algn="l">
              <a:lnSpc>
                <a:spcPct val="110000"/>
              </a:lnSpc>
            </a:pPr>
            <a:r>
              <a:rPr lang="en-GB" sz="1400" dirty="0" smtClean="0">
                <a:solidFill>
                  <a:srgbClr val="00B0F0"/>
                </a:solidFill>
              </a:rPr>
              <a:t>Contemporary design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35696" y="3356992"/>
            <a:ext cx="288032" cy="72008"/>
          </a:xfrm>
          <a:prstGeom prst="roundRect">
            <a:avLst/>
          </a:prstGeom>
          <a:solidFill>
            <a:srgbClr val="E1F2C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835696" y="3573016"/>
            <a:ext cx="288032" cy="7200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835696" y="3861048"/>
            <a:ext cx="288032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835696" y="4077072"/>
            <a:ext cx="288032" cy="72008"/>
          </a:xfrm>
          <a:prstGeom prst="roundRect">
            <a:avLst/>
          </a:prstGeom>
          <a:solidFill>
            <a:srgbClr val="96DE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835696" y="4365104"/>
            <a:ext cx="288032" cy="72008"/>
          </a:xfrm>
          <a:prstGeom prst="roundRect">
            <a:avLst/>
          </a:prstGeom>
          <a:solidFill>
            <a:srgbClr val="61CE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835696" y="4653136"/>
            <a:ext cx="288032" cy="72008"/>
          </a:xfrm>
          <a:prstGeom prst="roundRect">
            <a:avLst/>
          </a:prstGeom>
          <a:solidFill>
            <a:srgbClr val="7BA8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0700" dirty="0" smtClean="0">
                <a:solidFill>
                  <a:srgbClr val="00B0F0"/>
                </a:solidFill>
                <a:latin typeface="Bauhaus 93" pitchFamily="82" charset="0"/>
              </a:rPr>
              <a:t>D</a:t>
            </a:r>
            <a:r>
              <a:rPr lang="en-GB" sz="10700" dirty="0" smtClean="0">
                <a:solidFill>
                  <a:srgbClr val="00B0F0"/>
                </a:solidFill>
                <a:latin typeface="Algerian" pitchFamily="82" charset="0"/>
              </a:rPr>
              <a:t>e</a:t>
            </a:r>
            <a:r>
              <a:rPr lang="en-GB" sz="12800" dirty="0" smtClean="0">
                <a:solidFill>
                  <a:srgbClr val="00B0F0"/>
                </a:solidFill>
                <a:latin typeface="Imprint MT Shadow" pitchFamily="82" charset="0"/>
              </a:rPr>
              <a:t>s</a:t>
            </a:r>
            <a:r>
              <a:rPr lang="en-GB" sz="10700" dirty="0" smtClean="0">
                <a:solidFill>
                  <a:srgbClr val="00B0F0"/>
                </a:solidFill>
                <a:latin typeface="Bodoni MT Black" pitchFamily="18" charset="0"/>
              </a:rPr>
              <a:t>i</a:t>
            </a:r>
            <a:r>
              <a:rPr lang="en-GB" sz="10700" dirty="0" smtClean="0">
                <a:solidFill>
                  <a:srgbClr val="00B0F0"/>
                </a:solidFill>
              </a:rPr>
              <a:t>g</a:t>
            </a:r>
            <a:r>
              <a:rPr lang="en-GB" sz="10700" dirty="0" smtClean="0">
                <a:solidFill>
                  <a:srgbClr val="00B0F0"/>
                </a:solidFill>
                <a:latin typeface="Century Gothic" pitchFamily="34" charset="0"/>
              </a:rPr>
              <a:t>n</a:t>
            </a:r>
            <a:endParaRPr lang="en-GB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35696" y="4869160"/>
            <a:ext cx="288032" cy="72008"/>
          </a:xfrm>
          <a:prstGeom prst="roundRect">
            <a:avLst/>
          </a:prstGeom>
          <a:solidFill>
            <a:srgbClr val="7A8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1835696" y="5157192"/>
            <a:ext cx="288032" cy="72008"/>
          </a:xfrm>
          <a:prstGeom prst="roundRect">
            <a:avLst/>
          </a:prstGeom>
          <a:solidFill>
            <a:srgbClr val="FFC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1835696" y="5373216"/>
            <a:ext cx="288032" cy="7200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835696" y="5661248"/>
            <a:ext cx="288032" cy="72008"/>
          </a:xfrm>
          <a:prstGeom prst="roundRect">
            <a:avLst/>
          </a:prstGeom>
          <a:solidFill>
            <a:srgbClr val="FFE3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1835696" y="2852936"/>
            <a:ext cx="288032" cy="7200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 flipV="1">
            <a:off x="-36512" y="0"/>
            <a:ext cx="216024" cy="685800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 flipV="1">
            <a:off x="179512" y="1268760"/>
            <a:ext cx="216024" cy="5589240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 flipV="1">
            <a:off x="395536" y="2924944"/>
            <a:ext cx="216024" cy="3933056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 flipV="1">
            <a:off x="611560" y="3861048"/>
            <a:ext cx="216024" cy="299695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 flipV="1">
            <a:off x="827584" y="5373216"/>
            <a:ext cx="216024" cy="1484784"/>
          </a:xfrm>
          <a:prstGeom prst="roundRect">
            <a:avLst/>
          </a:prstGeom>
          <a:solidFill>
            <a:srgbClr val="96DE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 flipV="1">
            <a:off x="7884368" y="-27384"/>
            <a:ext cx="216024" cy="1080120"/>
          </a:xfrm>
          <a:prstGeom prst="roundRect">
            <a:avLst/>
          </a:prstGeom>
          <a:solidFill>
            <a:srgbClr val="61CE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 flipV="1">
            <a:off x="8100392" y="-27384"/>
            <a:ext cx="216024" cy="2160240"/>
          </a:xfrm>
          <a:prstGeom prst="roundRect">
            <a:avLst/>
          </a:prstGeom>
          <a:solidFill>
            <a:srgbClr val="7BA8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 flipV="1">
            <a:off x="8316416" y="-27384"/>
            <a:ext cx="216024" cy="3312368"/>
          </a:xfrm>
          <a:prstGeom prst="roundRect">
            <a:avLst/>
          </a:prstGeom>
          <a:solidFill>
            <a:srgbClr val="7A8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 flipV="1">
            <a:off x="8532440" y="-27384"/>
            <a:ext cx="216024" cy="4176464"/>
          </a:xfrm>
          <a:prstGeom prst="roundRect">
            <a:avLst/>
          </a:prstGeom>
          <a:solidFill>
            <a:srgbClr val="FFC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 flipV="1">
            <a:off x="8748464" y="-27384"/>
            <a:ext cx="216024" cy="59766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 flipV="1">
            <a:off x="8964488" y="-27384"/>
            <a:ext cx="216023" cy="6885384"/>
          </a:xfrm>
          <a:prstGeom prst="round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059832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9A4"/>
                </a:solidFill>
                <a:latin typeface="Century Gothic" pitchFamily="34" charset="0"/>
              </a:rPr>
              <a:t>Examples from Historical </a:t>
            </a:r>
            <a:endParaRPr lang="en-GB" dirty="0"/>
          </a:p>
        </p:txBody>
      </p:sp>
      <p:pic>
        <p:nvPicPr>
          <p:cNvPr id="38" name="Picture 2" descr="http://ecx.images-amazon.com/images/I/51MKGMGJG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32656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Rectangle 34"/>
          <p:cNvSpPr/>
          <p:nvPr/>
        </p:nvSpPr>
        <p:spPr>
          <a:xfrm rot="5400000">
            <a:off x="-3013811" y="6284349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950" dirty="0" smtClean="0">
                <a:solidFill>
                  <a:srgbClr val="E4E9EC"/>
                </a:solidFill>
                <a:latin typeface="Bauhaus 93" pitchFamily="82" charset="0"/>
              </a:rPr>
              <a:t>FUNCTION</a:t>
            </a:r>
            <a:endParaRPr lang="en-GB" sz="2950" dirty="0" smtClean="0">
              <a:solidFill>
                <a:srgbClr val="E4E9EC"/>
              </a:solidFill>
              <a:latin typeface="Bradley Hand ITC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-3010035" y="805870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E4E9EC"/>
                </a:solidFill>
                <a:latin typeface="Century Gothic" pitchFamily="34" charset="0"/>
              </a:rPr>
              <a:t>FORM</a:t>
            </a:r>
            <a:endParaRPr lang="en-GB" sz="2400" dirty="0" smtClean="0">
              <a:solidFill>
                <a:srgbClr val="E4E9EC"/>
              </a:solidFill>
              <a:latin typeface="Bradley Hand ITC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 rot="5400000">
            <a:off x="-2747845" y="6284349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950" dirty="0" smtClean="0">
                <a:solidFill>
                  <a:srgbClr val="E4E9EC"/>
                </a:solidFill>
                <a:latin typeface="Algerian" pitchFamily="82" charset="0"/>
              </a:rPr>
              <a:t>FABRICATION</a:t>
            </a:r>
            <a:endParaRPr lang="en-GB" sz="2950" dirty="0" smtClean="0">
              <a:solidFill>
                <a:srgbClr val="E4E9EC"/>
              </a:solidFill>
              <a:latin typeface="Bradley Hand ITC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 rot="5400000">
            <a:off x="-2722003" y="870678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E4E9EC"/>
                </a:solidFill>
                <a:latin typeface="Bradley Hand ITC" pitchFamily="66" charset="0"/>
              </a:rPr>
              <a:t>FANTASY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REVOLUTION AND THE AVANDE GARDE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REVOLUTION AND THE AVANDE GARDE  1915 – 1933 (P 64)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61CE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ounded Rectangle 19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61CE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403648" y="692696"/>
            <a:ext cx="288032" cy="216024"/>
          </a:xfrm>
          <a:prstGeom prst="roundRect">
            <a:avLst/>
          </a:prstGeom>
          <a:solidFill>
            <a:srgbClr val="96DE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987824" y="4880337"/>
            <a:ext cx="3240360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CHAIR FROM WOODEN SLATS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(1923)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MARCEL BREUER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p75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43808" y="1527125"/>
            <a:ext cx="4752528" cy="13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TUBULAR STEEL CHAIR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NICKEL-PLATED TUBULAR STEEL, 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IRON THREAD FABRIC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(1926)</a:t>
            </a: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 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MARCEL BRUER</a:t>
            </a:r>
          </a:p>
          <a:p>
            <a:pPr algn="r"/>
            <a:r>
              <a:rPr lang="en-GB" sz="1400" b="1" dirty="0" smtClean="0">
                <a:solidFill>
                  <a:srgbClr val="546D7A"/>
                </a:solidFill>
              </a:rPr>
              <a:t>p77</a:t>
            </a:r>
            <a:r>
              <a:rPr lang="en-GB" sz="1400" dirty="0" smtClean="0">
                <a:solidFill>
                  <a:srgbClr val="546D7A"/>
                </a:solidFill>
              </a:rPr>
              <a:t> </a:t>
            </a: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1628800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000" dirty="0" smtClean="0">
                <a:solidFill>
                  <a:srgbClr val="546D7A"/>
                </a:solidFill>
              </a:rPr>
              <a:t>‘…Architects, painters and sculptors must once again come to know and comprehend the composite character of a building, both as entity and in terms of it’s various parts…(lifting the) barrier between craftsmen and artists!...It will combine architecture, sculpture and painting in a single form’    </a:t>
            </a:r>
          </a:p>
          <a:p>
            <a:pPr lvl="1"/>
            <a:r>
              <a:rPr lang="en-GB" sz="1000" dirty="0" smtClean="0">
                <a:solidFill>
                  <a:srgbClr val="546D7A"/>
                </a:solidFill>
              </a:rPr>
              <a:t>               </a:t>
            </a:r>
          </a:p>
          <a:p>
            <a:pPr lvl="1"/>
            <a:r>
              <a:rPr lang="en-GB" sz="1000" i="1" dirty="0" smtClean="0">
                <a:solidFill>
                  <a:srgbClr val="546D7A"/>
                </a:solidFill>
              </a:rPr>
              <a:t>WALTER GROPIUS</a:t>
            </a:r>
            <a:endParaRPr lang="en-GB" sz="1000" i="1" dirty="0">
              <a:solidFill>
                <a:srgbClr val="546D7A"/>
              </a:solidFill>
            </a:endParaRPr>
          </a:p>
        </p:txBody>
      </p:sp>
      <p:pic>
        <p:nvPicPr>
          <p:cNvPr id="25" name="Picture 14" descr="Brandt"/>
          <p:cNvPicPr>
            <a:picLocks noChangeAspect="1" noChangeArrowheads="1"/>
          </p:cNvPicPr>
          <p:nvPr/>
        </p:nvPicPr>
        <p:blipFill>
          <a:blip r:embed="rId3"/>
          <a:srcRect l="3400" t="13087" r="4802" b="8389"/>
          <a:stretch>
            <a:fillRect/>
          </a:stretch>
        </p:blipFill>
        <p:spPr>
          <a:xfrm>
            <a:off x="6228184" y="3140968"/>
            <a:ext cx="216024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5" descr="breuer 1"/>
          <p:cNvPicPr>
            <a:picLocks noChangeAspect="1" noChangeArrowheads="1"/>
          </p:cNvPicPr>
          <p:nvPr/>
        </p:nvPicPr>
        <p:blipFill>
          <a:blip r:embed="rId4">
            <a:lum bright="12000" contrast="36000"/>
          </a:blip>
          <a:srcRect/>
          <a:stretch>
            <a:fillRect/>
          </a:stretch>
        </p:blipFill>
        <p:spPr>
          <a:xfrm>
            <a:off x="798377" y="3284985"/>
            <a:ext cx="2117439" cy="252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8" descr="breuer 2"/>
          <p:cNvPicPr>
            <a:picLocks noChangeAspect="1" noChangeArrowheads="1"/>
          </p:cNvPicPr>
          <p:nvPr/>
        </p:nvPicPr>
        <p:blipFill>
          <a:blip r:embed="rId5">
            <a:lum bright="18000" contrast="24000"/>
          </a:blip>
          <a:srcRect t="11259" b="4300"/>
          <a:stretch>
            <a:fillRect/>
          </a:stretch>
        </p:blipFill>
        <p:spPr>
          <a:xfrm>
            <a:off x="3635896" y="2482940"/>
            <a:ext cx="2160240" cy="217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07904" y="4653136"/>
            <a:ext cx="4752528" cy="139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TEA-EXTRACT POT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BRASS, SILVER, EBONY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(1924)</a:t>
            </a: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 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546D7A"/>
                </a:solidFill>
              </a:rPr>
              <a:t>MARIANNE BRANDT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/>
            <a:r>
              <a:rPr lang="en-GB" sz="1400" b="1" dirty="0" smtClean="0">
                <a:solidFill>
                  <a:srgbClr val="546D7A"/>
                </a:solidFill>
              </a:rPr>
              <a:t>P76</a:t>
            </a:r>
          </a:p>
          <a:p>
            <a:pPr algn="r"/>
            <a:r>
              <a:rPr lang="en-GB" sz="1400" dirty="0" smtClean="0">
                <a:solidFill>
                  <a:srgbClr val="546D7A"/>
                </a:solidFill>
              </a:rPr>
              <a:t> </a:t>
            </a: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-1629678" y="3185401"/>
            <a:ext cx="432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 BAUHAUS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LUXURY AND POWER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LUXURY AND POWER 1925 - 1945 (P86)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2627784" y="692696"/>
            <a:ext cx="288032" cy="216024"/>
          </a:xfrm>
          <a:prstGeom prst="roundRect">
            <a:avLst/>
          </a:prstGeom>
          <a:solidFill>
            <a:srgbClr val="7BA8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7BA8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7BA8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 descr="http://ww1.prweb.com/prfiles/2012/04/02/9361752/2.IPG_TitansoftheSea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2760" t="1740" r="3385"/>
          <a:stretch>
            <a:fillRect/>
          </a:stretch>
        </p:blipFill>
        <p:spPr bwMode="auto">
          <a:xfrm>
            <a:off x="827584" y="1618135"/>
            <a:ext cx="2304256" cy="382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03848" y="1567969"/>
            <a:ext cx="2088232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NORMANDIE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(1935)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A.M CASSANDRE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POSTER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p87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5126" name="Picture 6" descr="http://www.google.co.uk/url?sa=i&amp;source=images&amp;cd=&amp;ved=0CAUQjBw&amp;url=http%3A%2F%2Fwww.jamesmaherphotography.com%2Fimages%2F0000%2F0925%2Fchrysler_building.jpg&amp;ei=G0xbVLrBJpPiaqeQgcgN&amp;psig=AFQjCNGf7YnfTohl17q6q6ez2UEA_D2cUA&amp;ust=1415355803784534"/>
          <p:cNvPicPr>
            <a:picLocks noChangeAspect="1" noChangeArrowheads="1"/>
          </p:cNvPicPr>
          <p:nvPr/>
        </p:nvPicPr>
        <p:blipFill>
          <a:blip r:embed="rId3" cstate="print"/>
          <a:srcRect l="11950" r="12369"/>
          <a:stretch>
            <a:fillRect/>
          </a:stretch>
        </p:blipFill>
        <p:spPr bwMode="auto">
          <a:xfrm>
            <a:off x="5796136" y="1700808"/>
            <a:ext cx="2448272" cy="2155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868144" y="4077072"/>
            <a:ext cx="2448272" cy="17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CHRYSLER BUILDING </a:t>
            </a:r>
            <a:r>
              <a:rPr lang="en-GB" sz="1050" dirty="0" smtClean="0">
                <a:solidFill>
                  <a:srgbClr val="546D7A"/>
                </a:solidFill>
                <a:latin typeface="Georgia" pitchFamily="18" charset="0"/>
              </a:rPr>
              <a:t>TOWER DETAIL (ABOVE) AND 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050" dirty="0" smtClean="0">
                <a:solidFill>
                  <a:srgbClr val="546D7A"/>
                </a:solidFill>
                <a:latin typeface="Georgia" pitchFamily="18" charset="0"/>
              </a:rPr>
              <a:t>INTERIOR ELEVATOR (MIDDLE)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(1930)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WILLIAM VAN ALEN</a:t>
            </a:r>
          </a:p>
          <a:p>
            <a:pPr algn="r"/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P94, 95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ectangle 23"/>
          <p:cNvSpPr/>
          <p:nvPr/>
        </p:nvSpPr>
        <p:spPr>
          <a:xfrm rot="16200000">
            <a:off x="-1629678" y="3185401"/>
            <a:ext cx="432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ART DECO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5128" name="Picture 8" descr="http://www2.gwu.edu/~art/Temporary_SL/177/177_images/177_images_lect_21/lect_21_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2852936"/>
            <a:ext cx="144479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THE ECONOMIC MIRACLE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THE ECONOMIC MIRACLE 1945 - 1960 (P 104)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2411760" y="692696"/>
            <a:ext cx="288032" cy="216024"/>
          </a:xfrm>
          <a:prstGeom prst="roundRect">
            <a:avLst/>
          </a:prstGeom>
          <a:solidFill>
            <a:srgbClr val="7A8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7A8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 rot="5400000">
            <a:off x="6426460" y="3518756"/>
            <a:ext cx="4644008" cy="432048"/>
          </a:xfrm>
          <a:prstGeom prst="roundRect">
            <a:avLst/>
          </a:prstGeom>
          <a:solidFill>
            <a:srgbClr val="7A8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http://www.scooterhelp.com/scooters/images/acma.1955.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00808"/>
            <a:ext cx="2664296" cy="213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4086264"/>
            <a:ext cx="2808312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VESPA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(1955)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050" dirty="0" smtClean="0">
                <a:solidFill>
                  <a:srgbClr val="546D7A"/>
                </a:solidFill>
                <a:latin typeface="Georgia" pitchFamily="18" charset="0"/>
              </a:rPr>
              <a:t>(FIRST MODEL DESIGNED BY) </a:t>
            </a: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CORRADINO D’ASCANIO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p112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4100" name="Picture 4" descr="http://www.jetsetmodern.com/images/loewyhagley2.jpg"/>
          <p:cNvPicPr>
            <a:picLocks noChangeAspect="1" noChangeArrowheads="1"/>
          </p:cNvPicPr>
          <p:nvPr/>
        </p:nvPicPr>
        <p:blipFill>
          <a:blip r:embed="rId3"/>
          <a:srcRect l="8265" r="22864"/>
          <a:stretch>
            <a:fillRect/>
          </a:stretch>
        </p:blipFill>
        <p:spPr bwMode="auto">
          <a:xfrm>
            <a:off x="3563888" y="3573016"/>
            <a:ext cx="1800200" cy="207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63888" y="2060848"/>
            <a:ext cx="2808312" cy="17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COCA COLA SODA DISPENSER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(1947)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RAYMOND LOEWY ASSOCIATES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p111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4102" name="Picture 6" descr="http://upload.wikimedia.org/wikipedia/commons/2/23/The_Man_with_the_Golden_Arm_poster.jpg"/>
          <p:cNvPicPr>
            <a:picLocks noChangeAspect="1" noChangeArrowheads="1"/>
          </p:cNvPicPr>
          <p:nvPr/>
        </p:nvPicPr>
        <p:blipFill>
          <a:blip r:embed="rId4"/>
          <a:srcRect t="3260" r="1137"/>
          <a:stretch>
            <a:fillRect/>
          </a:stretch>
        </p:blipFill>
        <p:spPr bwMode="auto">
          <a:xfrm>
            <a:off x="5796136" y="1556792"/>
            <a:ext cx="202848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508104" y="4725144"/>
            <a:ext cx="2808312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THE MAN WITH THE GOLDEN ARM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(1945)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SAUL BASS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GOOD FORM AND BEL DESIGN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GOOD FORM AND BEL DESIGN  1954 – 1968 (P 128)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2123728" y="692696"/>
            <a:ext cx="288032" cy="216024"/>
          </a:xfrm>
          <a:prstGeom prst="roundRect">
            <a:avLst/>
          </a:prstGeom>
          <a:solidFill>
            <a:srgbClr val="FFC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C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 rot="5400000">
            <a:off x="6264188" y="3609020"/>
            <a:ext cx="4968552" cy="432048"/>
          </a:xfrm>
          <a:prstGeom prst="roundRect">
            <a:avLst/>
          </a:prstGeom>
          <a:solidFill>
            <a:srgbClr val="FFC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www.moderndesignproduct.com/$I-P-Furniture-Seating-Stacking/$gallery/haworth/P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567558"/>
            <a:ext cx="2756494" cy="3445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347864" y="1772816"/>
            <a:ext cx="2808312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THE FOLDING CHAIR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(1969)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GIANCARLO PIRELLI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p135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3" name="Picture 2" descr="http://www.cnbhomes.com/wp-content/uploads/2014/11/perfect-panton-chair-verner-panton-Vj3n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2060848"/>
            <a:ext cx="2639417" cy="263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220072" y="4797152"/>
            <a:ext cx="3096344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SIDE CHAIR/ PANTON CHAIR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(1968)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VERNER PANTON</a:t>
            </a:r>
          </a:p>
          <a:p>
            <a:pPr algn="r"/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p137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6512" y="508518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000" b="1" dirty="0" smtClean="0">
                <a:solidFill>
                  <a:srgbClr val="546D7A"/>
                </a:solidFill>
              </a:rPr>
              <a:t>New man-made materials in furniture construction.</a:t>
            </a:r>
          </a:p>
          <a:p>
            <a:pPr lvl="1"/>
            <a:r>
              <a:rPr lang="en-GB" sz="1000" dirty="0" smtClean="0">
                <a:solidFill>
                  <a:srgbClr val="546D7A"/>
                </a:solidFill>
              </a:rPr>
              <a:t>Polypropylene, polyurethane, polyester, polystyrol. </a:t>
            </a:r>
          </a:p>
          <a:p>
            <a:pPr lvl="1"/>
            <a:r>
              <a:rPr lang="en-GB" sz="1000" dirty="0" smtClean="0">
                <a:solidFill>
                  <a:srgbClr val="546D7A"/>
                </a:solidFill>
              </a:rPr>
              <a:t>Furniture can be produced entirely by machine in any colour; these materials are fully malleable, light, cheap, and </a:t>
            </a:r>
            <a:r>
              <a:rPr lang="en-GB" sz="1000" b="1" dirty="0" smtClean="0">
                <a:solidFill>
                  <a:srgbClr val="546D7A"/>
                </a:solidFill>
              </a:rPr>
              <a:t>‘modern’.</a:t>
            </a:r>
            <a:endParaRPr lang="en-GB" sz="1000" b="1" dirty="0">
              <a:solidFill>
                <a:srgbClr val="546D7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EXPERIMENTATION AND ANTIDESIGN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EXPERIMENTATION AND ANTIDESIGN 1965 – 1976 (P140)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1547664" y="692696"/>
            <a:ext cx="288032" cy="21602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 rot="5400000">
            <a:off x="6408204" y="3537012"/>
            <a:ext cx="4680520" cy="43204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23528" y="1484784"/>
            <a:ext cx="3563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000" i="1" dirty="0" smtClean="0">
                <a:solidFill>
                  <a:srgbClr val="546D7A"/>
                </a:solidFill>
              </a:rPr>
              <a:t>‘The inadequacy of the purely purpose-oriented form is revealed for what it is-a monotonous, impoverished boring practicality’</a:t>
            </a:r>
          </a:p>
          <a:p>
            <a:pPr lvl="1"/>
            <a:endParaRPr lang="en-GB" sz="1000" dirty="0" smtClean="0">
              <a:solidFill>
                <a:srgbClr val="546D7A"/>
              </a:solidFill>
            </a:endParaRPr>
          </a:p>
          <a:p>
            <a:pPr lvl="1" algn="r"/>
            <a:r>
              <a:rPr lang="en-GB" sz="1000" b="1" dirty="0" smtClean="0">
                <a:solidFill>
                  <a:srgbClr val="546D7A"/>
                </a:solidFill>
              </a:rPr>
              <a:t>Theodore W. </a:t>
            </a:r>
            <a:r>
              <a:rPr lang="en-GB" sz="1000" b="1" dirty="0" err="1" smtClean="0">
                <a:solidFill>
                  <a:srgbClr val="546D7A"/>
                </a:solidFill>
              </a:rPr>
              <a:t>Adorno</a:t>
            </a:r>
            <a:endParaRPr lang="en-GB" sz="1000" b="1" dirty="0">
              <a:solidFill>
                <a:srgbClr val="546D7A"/>
              </a:solidFill>
            </a:endParaRPr>
          </a:p>
        </p:txBody>
      </p:sp>
      <p:pic>
        <p:nvPicPr>
          <p:cNvPr id="2050" name="Picture 2" descr="http://www.worldofkays.org/website/wp-content/uploads/BI-1968-wo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844824"/>
            <a:ext cx="4311039" cy="275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436096" y="4653136"/>
            <a:ext cx="2808312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MINI DRESS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(1966)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MARY QUANT</a:t>
            </a:r>
          </a:p>
          <a:p>
            <a:pPr algn="r"/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p144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-2037926" y="3213556"/>
            <a:ext cx="48965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POPCULTURE TO ANTI-FASHION</a:t>
            </a:r>
          </a:p>
        </p:txBody>
      </p:sp>
      <p:pic>
        <p:nvPicPr>
          <p:cNvPr id="2052" name="Picture 4" descr="http://www.vam.ac.uk/__data/assets/image/0006/182049/jamie_reid_tshirt_seditiona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285816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779912" y="5013176"/>
            <a:ext cx="3744416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T-SHIRT </a:t>
            </a:r>
          </a:p>
          <a:p>
            <a:pPr eaLnBrk="0" hangingPunct="0">
              <a:lnSpc>
                <a:spcPts val="1680"/>
              </a:lnSpc>
            </a:pPr>
            <a:r>
              <a:rPr lang="en-GB" sz="1400" dirty="0" smtClean="0">
                <a:solidFill>
                  <a:srgbClr val="546D7A"/>
                </a:solidFill>
                <a:latin typeface="+mj-lt"/>
              </a:rPr>
              <a:t>(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customised by Johnny Rotten)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+mj-lt"/>
              </a:rPr>
              <a:t> </a:t>
            </a:r>
            <a:r>
              <a:rPr lang="en-GB" sz="1400" i="1" dirty="0" smtClean="0">
                <a:solidFill>
                  <a:srgbClr val="546D7A"/>
                </a:solidFill>
                <a:latin typeface="+mj-lt"/>
              </a:rPr>
              <a:t>VIVIENNE WESTWOOD/ JAMIE REID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(1970’s)</a:t>
            </a:r>
            <a:endParaRPr lang="en-GB" sz="1400" i="1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POST MODERNISM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POST MODERNISM 1968 – PRESENT (P148)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2915816" y="692696"/>
            <a:ext cx="288032" cy="216024"/>
          </a:xfrm>
          <a:prstGeom prst="roundRect">
            <a:avLst/>
          </a:prstGeom>
          <a:solidFill>
            <a:srgbClr val="FFE3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 rot="5400000">
            <a:off x="6376392" y="3568824"/>
            <a:ext cx="4744144" cy="432048"/>
          </a:xfrm>
          <a:prstGeom prst="round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http://www.independent.co.uk/migration_catalog/article5219545.ece/alternates/w620/starck.jpeg"/>
          <p:cNvPicPr>
            <a:picLocks noChangeAspect="1" noChangeArrowheads="1"/>
          </p:cNvPicPr>
          <p:nvPr/>
        </p:nvPicPr>
        <p:blipFill>
          <a:blip r:embed="rId2"/>
          <a:srcRect l="27273" t="7099" r="9091" b="12449"/>
          <a:stretch>
            <a:fillRect/>
          </a:stretch>
        </p:blipFill>
        <p:spPr bwMode="auto">
          <a:xfrm>
            <a:off x="3131840" y="3068960"/>
            <a:ext cx="1656184" cy="2681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131840" y="1782008"/>
            <a:ext cx="1728192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‘LEMON PRESS, JUICY SALIF’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(1990)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PHILIPPE STARK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p165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1028" name="Picture 4" descr="http://www.pamono.com/media/catalog/product/o/j/oj0075.3.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772816"/>
            <a:ext cx="2406316" cy="2556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95536" y="4653136"/>
            <a:ext cx="2304256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‘CARLTON SHELVES’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(1981)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ETTORE SOTTSASS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p155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20072" y="4437112"/>
            <a:ext cx="3024336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VITRA DESIGN MUSEUM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(1989)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FRANK O. GEHRY</a:t>
            </a:r>
          </a:p>
          <a:p>
            <a:pPr algn="r"/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p173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upload.wikimedia.org/wikipedia/commons/c/cb/Vitra_Design_Muse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132856"/>
            <a:ext cx="3141935" cy="2060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CONTEMPORARY DESIGN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POST MODERNISM 1968 – PRESENT (P148)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2411760" y="692696"/>
            <a:ext cx="288032" cy="216024"/>
          </a:xfrm>
          <a:prstGeom prst="roundRect">
            <a:avLst/>
          </a:prstGeom>
          <a:solidFill>
            <a:srgbClr val="FFE3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 rot="5400000">
            <a:off x="6376392" y="3568824"/>
            <a:ext cx="4744144" cy="432048"/>
          </a:xfrm>
          <a:prstGeom prst="round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http://cdn.freshome.com/wp-content/uploads/2012/08/Tom-Wright-Burj-Al-Arab.jpg"/>
          <p:cNvPicPr>
            <a:picLocks noChangeAspect="1" noChangeArrowheads="1"/>
          </p:cNvPicPr>
          <p:nvPr/>
        </p:nvPicPr>
        <p:blipFill>
          <a:blip r:embed="rId3"/>
          <a:srcRect l="29376" r="16957" b="10523"/>
          <a:stretch>
            <a:fillRect/>
          </a:stretch>
        </p:blipFill>
        <p:spPr bwMode="auto">
          <a:xfrm>
            <a:off x="395536" y="1628800"/>
            <a:ext cx="2448272" cy="306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www.londontourguides.com/images/ArchitecGUi.jpg"/>
          <p:cNvPicPr>
            <a:picLocks noChangeAspect="1" noChangeArrowheads="1"/>
          </p:cNvPicPr>
          <p:nvPr/>
        </p:nvPicPr>
        <p:blipFill>
          <a:blip r:embed="rId4"/>
          <a:srcRect l="15120" r="24401"/>
          <a:stretch>
            <a:fillRect/>
          </a:stretch>
        </p:blipFill>
        <p:spPr bwMode="auto">
          <a:xfrm>
            <a:off x="3131840" y="2780928"/>
            <a:ext cx="144016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://www.westheimphoto.com/lightbox/gallery/Stock_Photos_China/CHNtp02266.jpg"/>
          <p:cNvPicPr>
            <a:picLocks noChangeAspect="1" noChangeArrowheads="1"/>
          </p:cNvPicPr>
          <p:nvPr/>
        </p:nvPicPr>
        <p:blipFill>
          <a:blip r:embed="rId5"/>
          <a:srcRect t="10252" b="28452"/>
          <a:stretch>
            <a:fillRect/>
          </a:stretch>
        </p:blipFill>
        <p:spPr bwMode="auto">
          <a:xfrm>
            <a:off x="4860032" y="2924944"/>
            <a:ext cx="3528392" cy="1440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16016" y="5157192"/>
            <a:ext cx="3600400" cy="10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‘30 ST MARY AXE’ </a:t>
            </a: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(‘THE GERKIN’)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(2003)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NORMAN FOSTER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51520" y="4869160"/>
            <a:ext cx="1800200" cy="10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‘BURJ AL ARAB’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(1994-99)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TOM WRIGHT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275856" y="2060848"/>
            <a:ext cx="5184576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‘BEIJING NATIONAL STADIUM’ </a:t>
            </a: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(‘BIRDS NEST’)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(2008)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JACQUES HERZOG </a:t>
            </a:r>
            <a:r>
              <a:rPr lang="en-GB" sz="105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14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PIERRE DE MEURON </a:t>
            </a:r>
            <a:endParaRPr lang="en-GB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CONTEMPORARY DESIGN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POST MODERNISM 1968 – PRESENT (P148)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2411760" y="692696"/>
            <a:ext cx="288032" cy="216024"/>
          </a:xfrm>
          <a:prstGeom prst="roundRect">
            <a:avLst/>
          </a:prstGeom>
          <a:solidFill>
            <a:srgbClr val="FFE3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 rot="5400000">
            <a:off x="6376392" y="3568824"/>
            <a:ext cx="4744144" cy="432048"/>
          </a:xfrm>
          <a:prstGeom prst="round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 descr="http://www.davidcarsondesign.com/img/mini/audi4.jpg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772816"/>
            <a:ext cx="403244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ttp://miojoindie.com.br/wp-content/uploads/2015/01/bjork_vulnicura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754808"/>
            <a:ext cx="2970336" cy="2970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419872" y="5021788"/>
            <a:ext cx="5112568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‘VULNICURA’ (BJORK ALBUM COVER)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(2015)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900" i="1" dirty="0" smtClean="0">
                <a:solidFill>
                  <a:srgbClr val="546D7A"/>
                </a:solidFill>
                <a:latin typeface="Georgia" pitchFamily="18" charset="0"/>
              </a:rPr>
              <a:t>Photography</a:t>
            </a: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 INEZ LAMSWEERDE and VINOODH MATADIN, </a:t>
            </a:r>
            <a:r>
              <a:rPr lang="en-GB" sz="900" i="1" smtClean="0">
                <a:solidFill>
                  <a:srgbClr val="546D7A"/>
                </a:solidFill>
                <a:latin typeface="Georgia" pitchFamily="18" charset="0"/>
              </a:rPr>
              <a:t>Design  </a:t>
            </a:r>
            <a:r>
              <a:rPr lang="en-GB" sz="1400" i="1" smtClean="0">
                <a:solidFill>
                  <a:srgbClr val="546D7A"/>
                </a:solidFill>
                <a:latin typeface="Georgia" pitchFamily="18" charset="0"/>
              </a:rPr>
              <a:t>M/M </a:t>
            </a: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PARIS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1029" name="Picture 5" descr="http://www.coolcaridea.info/wp-content/uploads/2014/11/Honda-FCEV-Fuel-Cell-Concept-Design-Car-2015-11.jpg"/>
          <p:cNvPicPr>
            <a:picLocks noChangeAspect="1" noChangeArrowheads="1"/>
          </p:cNvPicPr>
          <p:nvPr/>
        </p:nvPicPr>
        <p:blipFill>
          <a:blip r:embed="rId5" cstate="print"/>
          <a:srcRect l="1828" t="23167" r="3114" b="4021"/>
          <a:stretch>
            <a:fillRect/>
          </a:stretch>
        </p:blipFill>
        <p:spPr bwMode="auto">
          <a:xfrm>
            <a:off x="323528" y="4005064"/>
            <a:ext cx="3456384" cy="146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83568" y="3225557"/>
            <a:ext cx="4032448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‘THE WAY AHEAD, AUDI’</a:t>
            </a: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 </a:t>
            </a: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(2013)</a:t>
            </a:r>
          </a:p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DAVID CARSON</a:t>
            </a:r>
          </a:p>
          <a:p>
            <a:pPr algn="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51520" y="5445224"/>
            <a:ext cx="4392488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‘CONCEPT DESIGN - HONDA’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(2015)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ectangle 29"/>
          <p:cNvSpPr/>
          <p:nvPr/>
        </p:nvSpPr>
        <p:spPr>
          <a:xfrm rot="5400000">
            <a:off x="4582743" y="6464079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D09E00"/>
                </a:solidFill>
                <a:latin typeface="Century Gothic" pitchFamily="34" charset="0"/>
              </a:rPr>
              <a:t>FORM </a:t>
            </a:r>
            <a:r>
              <a:rPr lang="en-GB" sz="1600" dirty="0" smtClean="0">
                <a:solidFill>
                  <a:srgbClr val="D09E00"/>
                </a:solidFill>
                <a:latin typeface="Bauhaus 93" pitchFamily="82" charset="0"/>
              </a:rPr>
              <a:t>FUNCTION </a:t>
            </a:r>
            <a:r>
              <a:rPr lang="en-GB" sz="1600" dirty="0" smtClean="0">
                <a:solidFill>
                  <a:srgbClr val="D09E00"/>
                </a:solidFill>
                <a:latin typeface="Century Gothic" pitchFamily="34" charset="0"/>
              </a:rPr>
              <a:t>FABRICATION</a:t>
            </a:r>
            <a:r>
              <a:rPr lang="en-GB" sz="1600" dirty="0" smtClean="0">
                <a:solidFill>
                  <a:srgbClr val="D09E00"/>
                </a:solidFill>
                <a:latin typeface="Algerian" pitchFamily="82" charset="0"/>
              </a:rPr>
              <a:t> </a:t>
            </a:r>
            <a:r>
              <a:rPr lang="en-GB" sz="1600" dirty="0" smtClean="0">
                <a:solidFill>
                  <a:srgbClr val="D09E00"/>
                </a:solidFill>
                <a:latin typeface="Bauhaus 93" pitchFamily="82" charset="0"/>
              </a:rPr>
              <a:t>FANTASY</a:t>
            </a:r>
            <a:endParaRPr lang="en-GB" sz="1000" dirty="0" smtClean="0">
              <a:solidFill>
                <a:srgbClr val="D09E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WHAT IS DESIGN?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WHAT IS DESIGN? (P10)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8024" y="4866545"/>
            <a:ext cx="33123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STUDY FOR A FLYING MACHINE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(1452 - 1519)</a:t>
            </a:r>
          </a:p>
          <a:p>
            <a:r>
              <a:rPr lang="en-GB" sz="1100" i="1" dirty="0" smtClean="0">
                <a:solidFill>
                  <a:schemeClr val="bg2">
                    <a:lumMod val="50000"/>
                  </a:schemeClr>
                </a:solidFill>
              </a:rPr>
              <a:t>LEONARDO DA VINCI</a:t>
            </a:r>
          </a:p>
          <a:p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p11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15816" y="692696"/>
            <a:ext cx="288032" cy="21602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upload.wikimedia.org/wikipedia/commons/d/d4/Design_for_a_Flying_Mac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916832"/>
            <a:ext cx="3880955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4788024" y="2060848"/>
            <a:ext cx="295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FORM</a:t>
            </a:r>
          </a:p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Bauhaus 93" pitchFamily="82" charset="0"/>
              </a:rPr>
              <a:t>FUNCTION</a:t>
            </a:r>
          </a:p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FABRICATION</a:t>
            </a:r>
          </a:p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FANTASY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EARLY HISTORY (1750 -1850)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EARLY HISTORY  1750 – 1850 (P20)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5736" y="692696"/>
            <a:ext cx="288032" cy="216024"/>
          </a:xfrm>
          <a:prstGeom prst="roundRect">
            <a:avLst/>
          </a:prstGeom>
          <a:solidFill>
            <a:srgbClr val="E1F2C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http://cc.pbsstatic.com/l/54/2554/9780486222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684333"/>
            <a:ext cx="2232248" cy="3048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6200000">
            <a:off x="-1188639" y="3759133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PRODUCTION</a:t>
            </a:r>
            <a:endParaRPr lang="en-GB" sz="2000" dirty="0" smtClean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244" name="Picture 4" descr="http://images.onlinegalleries.com/gfx/316238.jpg"/>
          <p:cNvPicPr>
            <a:picLocks noChangeAspect="1" noChangeArrowheads="1"/>
          </p:cNvPicPr>
          <p:nvPr/>
        </p:nvPicPr>
        <p:blipFill>
          <a:blip r:embed="rId4" cstate="print"/>
          <a:srcRect l="10336" t="5496" r="8966" b="8113"/>
          <a:stretch>
            <a:fillRect/>
          </a:stretch>
        </p:blipFill>
        <p:spPr bwMode="auto">
          <a:xfrm>
            <a:off x="4932040" y="1556792"/>
            <a:ext cx="2376264" cy="270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4067944" y="4437112"/>
            <a:ext cx="331236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546D7A"/>
                </a:solidFill>
              </a:rPr>
              <a:t>ANTIQUE ENGLISH CREAMWARE CHINTZ PATTERN COFFEE POT.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(1770) </a:t>
            </a:r>
            <a:r>
              <a:rPr lang="en-GB" sz="1400" b="1" dirty="0" smtClean="0">
                <a:solidFill>
                  <a:srgbClr val="546D7A"/>
                </a:solidFill>
              </a:rPr>
              <a:t>24 cm high</a:t>
            </a:r>
            <a:endParaRPr lang="en-GB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100" i="1" dirty="0" smtClean="0">
                <a:solidFill>
                  <a:srgbClr val="546D7A"/>
                </a:solidFill>
              </a:rPr>
              <a:t>JOSIAH WEDGEWOOD</a:t>
            </a:r>
            <a:endParaRPr lang="en-GB" sz="11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p11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1484784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 smtClean="0">
                <a:solidFill>
                  <a:srgbClr val="546D7A"/>
                </a:solidFill>
              </a:rPr>
              <a:t>The transition of handwork to production. </a:t>
            </a:r>
            <a:r>
              <a:rPr lang="en-GB" sz="1200" dirty="0" smtClean="0">
                <a:solidFill>
                  <a:srgbClr val="546D7A"/>
                </a:solidFill>
              </a:rPr>
              <a:t>Furniture pattern books were produced  to secure orders in advance. Design had early acquired significance not only for </a:t>
            </a:r>
            <a:r>
              <a:rPr lang="en-GB" sz="1200" b="1" dirty="0" smtClean="0">
                <a:solidFill>
                  <a:srgbClr val="546D7A"/>
                </a:solidFill>
              </a:rPr>
              <a:t>production</a:t>
            </a:r>
            <a:r>
              <a:rPr lang="en-GB" sz="1200" dirty="0" smtClean="0">
                <a:solidFill>
                  <a:srgbClr val="546D7A"/>
                </a:solidFill>
              </a:rPr>
              <a:t> but for </a:t>
            </a:r>
            <a:r>
              <a:rPr lang="en-GB" sz="1200" b="1" dirty="0" smtClean="0">
                <a:solidFill>
                  <a:srgbClr val="546D7A"/>
                </a:solidFill>
              </a:rPr>
              <a:t>sales</a:t>
            </a:r>
            <a:r>
              <a:rPr lang="en-GB" sz="1200" dirty="0" smtClean="0">
                <a:solidFill>
                  <a:srgbClr val="546D7A"/>
                </a:solidFill>
              </a:rPr>
              <a:t> .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THE INDUSTRIAL REVOLUTION (1830 – 1880)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THE INDUSTRIAL REVOLUTION  1830 – 1880 (P28)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043608" y="692696"/>
            <a:ext cx="288032" cy="216024"/>
          </a:xfrm>
          <a:prstGeom prst="roundRect">
            <a:avLst/>
          </a:prstGeom>
          <a:solidFill>
            <a:srgbClr val="C0E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395536" y="2370946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00" dirty="0" smtClean="0">
                <a:solidFill>
                  <a:srgbClr val="546D7A"/>
                </a:solidFill>
              </a:rPr>
              <a:t>The increasing mechanization that accompanied industrialization encompassed not only production methods, but the products themselves.</a:t>
            </a:r>
            <a:endParaRPr lang="en-GB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556792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00" dirty="0" smtClean="0">
                <a:solidFill>
                  <a:srgbClr val="546D7A"/>
                </a:solidFill>
              </a:rPr>
              <a:t>In 1765 James Watt invented the steam engine. As a result, coal mining, iron and steel production took on new significance. It led to </a:t>
            </a:r>
            <a:r>
              <a:rPr lang="en-GB" sz="1000" b="1" dirty="0" smtClean="0">
                <a:solidFill>
                  <a:srgbClr val="546D7A"/>
                </a:solidFill>
              </a:rPr>
              <a:t>industrial mass production</a:t>
            </a:r>
            <a:r>
              <a:rPr lang="en-GB" sz="1000" dirty="0" smtClean="0">
                <a:solidFill>
                  <a:srgbClr val="546D7A"/>
                </a:solidFill>
              </a:rPr>
              <a:t>, modern transportation systems and the growth of cities.</a:t>
            </a:r>
            <a:endParaRPr lang="en-GB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http://imgs.inkfrog.com/pix/UncleDearest/Vintage_Remington_Standard_10_Typewriter.jpg"/>
          <p:cNvPicPr>
            <a:picLocks noChangeAspect="1" noChangeArrowheads="1"/>
          </p:cNvPicPr>
          <p:nvPr/>
        </p:nvPicPr>
        <p:blipFill>
          <a:blip r:embed="rId3">
            <a:grayscl/>
            <a:lum contrast="10000"/>
          </a:blip>
          <a:srcRect/>
          <a:stretch>
            <a:fillRect/>
          </a:stretch>
        </p:blipFill>
        <p:spPr bwMode="auto">
          <a:xfrm>
            <a:off x="5076056" y="1772816"/>
            <a:ext cx="229560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/>
          <p:cNvSpPr/>
          <p:nvPr/>
        </p:nvSpPr>
        <p:spPr>
          <a:xfrm>
            <a:off x="4355976" y="5013176"/>
            <a:ext cx="33123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>
                <a:solidFill>
                  <a:srgbClr val="546D7A"/>
                </a:solidFill>
              </a:rPr>
              <a:t>THE REMINGTON NO. 1</a:t>
            </a:r>
          </a:p>
          <a:p>
            <a:pPr algn="r"/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(1876)</a:t>
            </a:r>
          </a:p>
          <a:p>
            <a:pPr algn="r"/>
            <a:r>
              <a:rPr lang="en-GB" sz="1100" i="1" dirty="0" smtClean="0">
                <a:solidFill>
                  <a:srgbClr val="546D7A"/>
                </a:solidFill>
              </a:rPr>
              <a:t>REMINGTON AND SONS</a:t>
            </a:r>
            <a:endParaRPr lang="en-GB" sz="11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p30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20" name="AutoShape 4" descr="https://www.asme.org/getmedia/eb973f05-e25d-47a4-88eb-b2ce78b32006/Thomas_Edison-Energy01.jpg.aspx?width=340"/>
          <p:cNvSpPr>
            <a:spLocks noChangeAspect="1" noChangeArrowheads="1"/>
          </p:cNvSpPr>
          <p:nvPr/>
        </p:nvSpPr>
        <p:spPr bwMode="auto">
          <a:xfrm>
            <a:off x="63500" y="-136525"/>
            <a:ext cx="3238500" cy="3238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2" name="Picture 21" descr="Thomas_Edison_Energy01.jpg"/>
          <p:cNvPicPr>
            <a:picLocks noChangeAspect="1"/>
          </p:cNvPicPr>
          <p:nvPr/>
        </p:nvPicPr>
        <p:blipFill>
          <a:blip r:embed="rId4"/>
          <a:srcRect r="53606"/>
          <a:stretch>
            <a:fillRect/>
          </a:stretch>
        </p:blipFill>
        <p:spPr>
          <a:xfrm>
            <a:off x="2195736" y="3140968"/>
            <a:ext cx="1152128" cy="248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ctangle 22"/>
          <p:cNvSpPr/>
          <p:nvPr/>
        </p:nvSpPr>
        <p:spPr>
          <a:xfrm>
            <a:off x="395536" y="4291642"/>
            <a:ext cx="187220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546D7A"/>
                </a:solidFill>
              </a:rPr>
              <a:t>THE </a:t>
            </a:r>
          </a:p>
          <a:p>
            <a:r>
              <a:rPr lang="en-GB" sz="1400" b="1" dirty="0" smtClean="0">
                <a:solidFill>
                  <a:srgbClr val="546D7A"/>
                </a:solidFill>
              </a:rPr>
              <a:t>INCANDESCENT </a:t>
            </a:r>
          </a:p>
          <a:p>
            <a:r>
              <a:rPr lang="en-GB" sz="1400" b="1" dirty="0" smtClean="0">
                <a:solidFill>
                  <a:srgbClr val="546D7A"/>
                </a:solidFill>
              </a:rPr>
              <a:t>LIGHT BULB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(1875-76)</a:t>
            </a:r>
          </a:p>
          <a:p>
            <a:r>
              <a:rPr lang="en-GB" sz="1100" i="1" dirty="0" smtClean="0">
                <a:solidFill>
                  <a:srgbClr val="546D7A"/>
                </a:solidFill>
              </a:rPr>
              <a:t>THOMAS EDISON </a:t>
            </a:r>
            <a:endParaRPr lang="en-GB" sz="11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p31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Picture 23" descr="Thomas_Edison_Energy01.jpg"/>
          <p:cNvPicPr>
            <a:picLocks noChangeAspect="1"/>
          </p:cNvPicPr>
          <p:nvPr/>
        </p:nvPicPr>
        <p:blipFill>
          <a:blip r:embed="rId4"/>
          <a:srcRect l="51856"/>
          <a:stretch>
            <a:fillRect/>
          </a:stretch>
        </p:blipFill>
        <p:spPr>
          <a:xfrm>
            <a:off x="3347864" y="3140968"/>
            <a:ext cx="1195586" cy="248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THE INDUSTRIAL REVOLUTION (1830 – 1880)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THE INDUSTRIAL REVOLUTION  1830 – 1880 (P28)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043608" y="692696"/>
            <a:ext cx="288032" cy="216024"/>
          </a:xfrm>
          <a:prstGeom prst="roundRect">
            <a:avLst/>
          </a:prstGeom>
          <a:solidFill>
            <a:srgbClr val="C0E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/>
          <p:cNvSpPr/>
          <p:nvPr/>
        </p:nvSpPr>
        <p:spPr>
          <a:xfrm>
            <a:off x="4067944" y="5157192"/>
            <a:ext cx="43924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>
                <a:solidFill>
                  <a:srgbClr val="546D7A"/>
                </a:solidFill>
              </a:rPr>
              <a:t>EIFFEL TOWER</a:t>
            </a:r>
          </a:p>
          <a:p>
            <a:pPr algn="r"/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(BUILT FOR PARIS EXPOSITION OF 1889)</a:t>
            </a:r>
          </a:p>
          <a:p>
            <a:pPr algn="r"/>
            <a:r>
              <a:rPr lang="en-GB" sz="1100" i="1" dirty="0" smtClean="0">
                <a:solidFill>
                  <a:srgbClr val="546D7A"/>
                </a:solidFill>
              </a:rPr>
              <a:t>ALEXANDRE GUSTAVE EIFFEL</a:t>
            </a:r>
            <a:endParaRPr lang="en-GB" sz="11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p35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20" name="AutoShape 4" descr="https://www.asme.org/getmedia/eb973f05-e25d-47a4-88eb-b2ce78b32006/Thomas_Edison-Energy01.jpg.aspx?width=340"/>
          <p:cNvSpPr>
            <a:spLocks noChangeAspect="1" noChangeArrowheads="1"/>
          </p:cNvSpPr>
          <p:nvPr/>
        </p:nvSpPr>
        <p:spPr bwMode="auto">
          <a:xfrm>
            <a:off x="63500" y="-136525"/>
            <a:ext cx="3238500" cy="3238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27584" y="1698193"/>
            <a:ext cx="590465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546D7A"/>
                </a:solidFill>
              </a:rPr>
              <a:t>THE CRYSTAL PALACE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(BUILT FOR THE LONDON ‘GREAT EXHIBITION’ OF 1851)</a:t>
            </a:r>
          </a:p>
          <a:p>
            <a:r>
              <a:rPr lang="en-GB" sz="1100" i="1" dirty="0" smtClean="0">
                <a:solidFill>
                  <a:srgbClr val="546D7A"/>
                </a:solidFill>
              </a:rPr>
              <a:t>JOSEPH PAXTON</a:t>
            </a:r>
            <a:endParaRPr lang="en-GB" sz="11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p35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624210" y="3353471"/>
            <a:ext cx="431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WORLD EXHIBITIONS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25602" name="Picture 2" descr="http://upload.wikimedia.org/wikipedia/commons/f/f0/Crystal_Pal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708920"/>
            <a:ext cx="3518045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www.culture.gouv.fr/Wave/image/joconde/0078/m500202_atpico040763_p.jpg"/>
          <p:cNvPicPr>
            <a:picLocks noChangeAspect="1" noChangeArrowheads="1"/>
          </p:cNvPicPr>
          <p:nvPr/>
        </p:nvPicPr>
        <p:blipFill>
          <a:blip r:embed="rId4"/>
          <a:srcRect l="4791" t="4629" r="4170" b="7415"/>
          <a:stretch>
            <a:fillRect/>
          </a:stretch>
        </p:blipFill>
        <p:spPr bwMode="auto">
          <a:xfrm>
            <a:off x="4824028" y="2348880"/>
            <a:ext cx="35643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REFORM MOVEMENTS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REFORM MOVEMENTS 1850 - 1914 (P 38)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2555776" y="692696"/>
            <a:ext cx="288032" cy="21602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http://www.smashingmagazine.com/wp-content/uploads/2011/01/WMorrisTextile.jpg"/>
          <p:cNvPicPr>
            <a:picLocks noChangeAspect="1" noChangeArrowheads="1"/>
          </p:cNvPicPr>
          <p:nvPr/>
        </p:nvPicPr>
        <p:blipFill>
          <a:blip r:embed="rId3"/>
          <a:srcRect l="18182" r="14545"/>
          <a:stretch>
            <a:fillRect/>
          </a:stretch>
        </p:blipFill>
        <p:spPr bwMode="auto">
          <a:xfrm>
            <a:off x="4139952" y="1988840"/>
            <a:ext cx="3431050" cy="337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/>
          <p:cNvSpPr/>
          <p:nvPr/>
        </p:nvSpPr>
        <p:spPr>
          <a:xfrm>
            <a:off x="1475656" y="4221088"/>
            <a:ext cx="439248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546D7A"/>
                </a:solidFill>
              </a:rPr>
              <a:t>CLOTH DESIGN</a:t>
            </a:r>
          </a:p>
          <a:p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COTTON, HAND PRINTED </a:t>
            </a:r>
          </a:p>
          <a:p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WITH NATURAL DYES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(1876)</a:t>
            </a:r>
          </a:p>
          <a:p>
            <a:r>
              <a:rPr lang="en-GB" sz="1100" i="1" dirty="0" smtClean="0">
                <a:solidFill>
                  <a:srgbClr val="546D7A"/>
                </a:solidFill>
              </a:rPr>
              <a:t>WILLIAM MORRIS</a:t>
            </a:r>
            <a:endParaRPr lang="en-GB" sz="11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p41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2016153" y="3105546"/>
            <a:ext cx="4968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ARTS AND CRAFTS MOVEMENT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REFORM MOVEMENTS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REFORM MOVEMENTS 1850 - 1914 (P 38)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2555776" y="692696"/>
            <a:ext cx="288032" cy="21602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/>
          <p:cNvSpPr/>
          <p:nvPr/>
        </p:nvSpPr>
        <p:spPr>
          <a:xfrm>
            <a:off x="3347864" y="1700808"/>
            <a:ext cx="43924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>
                <a:solidFill>
                  <a:srgbClr val="546D7A"/>
                </a:solidFill>
              </a:rPr>
              <a:t>ENTRANCE TO PARIS METRO STATION</a:t>
            </a:r>
          </a:p>
          <a:p>
            <a:pPr algn="r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CAST IRON (PREFABRICATED)  GLASS</a:t>
            </a:r>
          </a:p>
          <a:p>
            <a:pPr algn="r"/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1900)</a:t>
            </a:r>
          </a:p>
          <a:p>
            <a:pPr algn="r"/>
            <a:r>
              <a:rPr lang="en-GB" sz="1100" i="1" dirty="0" smtClean="0">
                <a:solidFill>
                  <a:srgbClr val="546D7A"/>
                </a:solidFill>
              </a:rPr>
              <a:t>HECTOR GUIMARD</a:t>
            </a:r>
            <a:endParaRPr lang="en-GB" sz="11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p47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-1413654" y="3149959"/>
            <a:ext cx="3894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ART NOUVEAU</a:t>
            </a:r>
            <a:endParaRPr lang="en-GB" sz="2000" dirty="0" smtClean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347864" y="4371732"/>
            <a:ext cx="2952328" cy="150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SALON DE CENT </a:t>
            </a:r>
            <a:r>
              <a:rPr lang="en-GB" sz="1400" dirty="0">
                <a:solidFill>
                  <a:srgbClr val="546D7A"/>
                </a:solidFill>
                <a:latin typeface="Georgia" pitchFamily="18" charset="0"/>
              </a:rPr>
              <a:t/>
            </a:r>
            <a:br>
              <a:rPr lang="en-GB" sz="1400" dirty="0">
                <a:solidFill>
                  <a:srgbClr val="546D7A"/>
                </a:solidFill>
                <a:latin typeface="Georgia" pitchFamily="18" charset="0"/>
              </a:rPr>
            </a:b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LITHOGRAPH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(1896)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ALPHONSE 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MUCHA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3" name="Picture 2" descr="http://upload.wikimedia.org/wikipedia/commons/3/38/Affiche_Salon_des_Cents_1901.jpg"/>
          <p:cNvPicPr>
            <a:picLocks noChangeAspect="1" noChangeArrowheads="1"/>
          </p:cNvPicPr>
          <p:nvPr/>
        </p:nvPicPr>
        <p:blipFill>
          <a:blip r:embed="rId3" cstate="print"/>
          <a:srcRect l="3138" t="2122" r="2730"/>
          <a:stretch>
            <a:fillRect/>
          </a:stretch>
        </p:blipFill>
        <p:spPr bwMode="auto">
          <a:xfrm>
            <a:off x="899592" y="1772816"/>
            <a:ext cx="238843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obviousmag.org/archives/uploads/2014/06/O.JPG"/>
          <p:cNvPicPr>
            <a:picLocks noChangeAspect="1" noChangeArrowheads="1"/>
          </p:cNvPicPr>
          <p:nvPr/>
        </p:nvPicPr>
        <p:blipFill>
          <a:blip r:embed="rId4" cstate="print"/>
          <a:srcRect l="6804" r="12115"/>
          <a:stretch>
            <a:fillRect/>
          </a:stretch>
        </p:blipFill>
        <p:spPr bwMode="auto">
          <a:xfrm>
            <a:off x="5364088" y="2996952"/>
            <a:ext cx="28803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THE ROAD TO MODERNISM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THE ROAD TO MODERNISM  1890 – 1914 (P 54)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2267744" y="692696"/>
            <a:ext cx="288032" cy="216024"/>
          </a:xfrm>
          <a:prstGeom prst="roundRect">
            <a:avLst/>
          </a:prstGeom>
          <a:solidFill>
            <a:srgbClr val="96DE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96DE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 rot="16200000" flipV="1">
            <a:off x="4355976" y="1772816"/>
            <a:ext cx="432048" cy="8784976"/>
          </a:xfrm>
          <a:prstGeom prst="roundRect">
            <a:avLst/>
          </a:prstGeom>
          <a:solidFill>
            <a:srgbClr val="96DE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395536" y="1556792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00" dirty="0" smtClean="0">
                <a:solidFill>
                  <a:srgbClr val="546D7A"/>
                </a:solidFill>
              </a:rPr>
              <a:t>‘</a:t>
            </a:r>
            <a:r>
              <a:rPr lang="en-GB" sz="1000" b="1" dirty="0" smtClean="0">
                <a:solidFill>
                  <a:srgbClr val="546D7A"/>
                </a:solidFill>
              </a:rPr>
              <a:t>Ornament is a waste of the energy and labour, </a:t>
            </a:r>
            <a:r>
              <a:rPr lang="en-GB" sz="1000" dirty="0" smtClean="0">
                <a:solidFill>
                  <a:srgbClr val="546D7A"/>
                </a:solidFill>
              </a:rPr>
              <a:t>and therefore a waste of health. …Today it also means squandered material, and squandered capital….The modern person, the person with modern nerves, does not need ornament, on the contrary, he detests it.’</a:t>
            </a:r>
          </a:p>
          <a:p>
            <a:pPr algn="just"/>
            <a:endParaRPr lang="en-GB" sz="1000" i="1" dirty="0" smtClean="0">
              <a:solidFill>
                <a:srgbClr val="546D7A"/>
              </a:solidFill>
            </a:endParaRPr>
          </a:p>
          <a:p>
            <a:pPr algn="just"/>
            <a:r>
              <a:rPr lang="en-GB" sz="1000" i="1" dirty="0" smtClean="0">
                <a:solidFill>
                  <a:srgbClr val="546D7A"/>
                </a:solidFill>
              </a:rPr>
              <a:t>Adolf Loos, 1908</a:t>
            </a:r>
            <a:endParaRPr lang="en-GB" sz="105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bc.edu/bc_org/avp/cas/fnart/fa267/flw/martin.jpg"/>
          <p:cNvPicPr>
            <a:picLocks noChangeAspect="1" noChangeArrowheads="1"/>
          </p:cNvPicPr>
          <p:nvPr/>
        </p:nvPicPr>
        <p:blipFill>
          <a:blip r:embed="rId3"/>
          <a:srcRect l="3636" t="9934" r="27273" b="13636"/>
          <a:stretch>
            <a:fillRect/>
          </a:stretch>
        </p:blipFill>
        <p:spPr bwMode="auto">
          <a:xfrm>
            <a:off x="719572" y="2852936"/>
            <a:ext cx="29163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ctangle 22"/>
          <p:cNvSpPr/>
          <p:nvPr/>
        </p:nvSpPr>
        <p:spPr>
          <a:xfrm>
            <a:off x="4067944" y="1700808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00" dirty="0" smtClean="0">
                <a:solidFill>
                  <a:srgbClr val="546D7A"/>
                </a:solidFill>
              </a:rPr>
              <a:t>‘It is precisely in electrical technology that is important not to </a:t>
            </a:r>
            <a:r>
              <a:rPr lang="en-GB" sz="1000" b="1" dirty="0" smtClean="0">
                <a:solidFill>
                  <a:srgbClr val="546D7A"/>
                </a:solidFill>
              </a:rPr>
              <a:t>mask forms behind decorative additions</a:t>
            </a:r>
            <a:r>
              <a:rPr lang="en-GB" sz="1000" dirty="0" smtClean="0">
                <a:solidFill>
                  <a:srgbClr val="546D7A"/>
                </a:solidFill>
              </a:rPr>
              <a:t>, but because the technology is a completely new area, to find forms that represent the new character of the technology.’</a:t>
            </a:r>
          </a:p>
          <a:p>
            <a:pPr algn="just"/>
            <a:endParaRPr lang="en-GB" sz="1000" i="1" dirty="0" smtClean="0">
              <a:solidFill>
                <a:srgbClr val="546D7A"/>
              </a:solidFill>
            </a:endParaRPr>
          </a:p>
          <a:p>
            <a:pPr algn="just"/>
            <a:r>
              <a:rPr lang="en-GB" sz="1000" i="1" dirty="0" smtClean="0">
                <a:solidFill>
                  <a:srgbClr val="546D7A"/>
                </a:solidFill>
              </a:rPr>
              <a:t>Peter Behrens , 1910</a:t>
            </a:r>
            <a:endParaRPr lang="en-GB" sz="105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2" name="Picture 4" descr="http://www.firmenlogos24.com/wp-content/uploads/2012/05/AEG-Logoentwicklung.jpg"/>
          <p:cNvPicPr>
            <a:picLocks noChangeAspect="1" noChangeArrowheads="1"/>
          </p:cNvPicPr>
          <p:nvPr/>
        </p:nvPicPr>
        <p:blipFill>
          <a:blip r:embed="rId4"/>
          <a:srcRect l="68466" t="43728" r="-1645" b="40459"/>
          <a:stretch>
            <a:fillRect/>
          </a:stretch>
        </p:blipFill>
        <p:spPr bwMode="auto">
          <a:xfrm>
            <a:off x="6444208" y="2852936"/>
            <a:ext cx="1800200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4" descr="http://www.firmenlogos24.com/wp-content/uploads/2012/05/AEG-Logoentwicklung.jpg"/>
          <p:cNvPicPr>
            <a:picLocks noChangeAspect="1" noChangeArrowheads="1"/>
          </p:cNvPicPr>
          <p:nvPr/>
        </p:nvPicPr>
        <p:blipFill>
          <a:blip r:embed="rId4"/>
          <a:srcRect l="2116" t="37414" r="80542" b="42459"/>
          <a:stretch>
            <a:fillRect/>
          </a:stretch>
        </p:blipFill>
        <p:spPr bwMode="auto">
          <a:xfrm>
            <a:off x="5436096" y="2852936"/>
            <a:ext cx="940905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4" descr="http://www.firmenlogos24.com/wp-content/uploads/2012/05/AEG-Logoentwicklung.jpg"/>
          <p:cNvPicPr>
            <a:picLocks noChangeAspect="1" noChangeArrowheads="1"/>
          </p:cNvPicPr>
          <p:nvPr/>
        </p:nvPicPr>
        <p:blipFill>
          <a:blip r:embed="rId4"/>
          <a:srcRect l="3367" r="69735" b="75464"/>
          <a:stretch>
            <a:fillRect/>
          </a:stretch>
        </p:blipFill>
        <p:spPr bwMode="auto">
          <a:xfrm>
            <a:off x="4139952" y="2852937"/>
            <a:ext cx="1197133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http://classconnection.s3.amazonaws.com/319/flashcards/1080319/jpeg/aussenansicht_halle_1927_458134933767011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4428876"/>
            <a:ext cx="2564284" cy="1808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804248" y="4365104"/>
            <a:ext cx="295232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AEG TURBINE 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HALL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(1909)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PETER BERENS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BERLIN, </a:t>
            </a:r>
          </a:p>
          <a:p>
            <a:pPr eaLnBrk="0" hangingPunct="0">
              <a:lnSpc>
                <a:spcPts val="1680"/>
              </a:lnSpc>
            </a:pP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GERMANY </a:t>
            </a:r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p63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067944" y="4014113"/>
            <a:ext cx="4464496" cy="4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900" dirty="0" smtClean="0">
                <a:solidFill>
                  <a:srgbClr val="546D7A"/>
                </a:solidFill>
              </a:rPr>
              <a:t>AEG logo progression from </a:t>
            </a:r>
            <a:r>
              <a:rPr lang="en-GB" sz="900" b="1" dirty="0" smtClean="0">
                <a:solidFill>
                  <a:srgbClr val="546D7A"/>
                </a:solidFill>
              </a:rPr>
              <a:t>Franz Schwechten </a:t>
            </a:r>
            <a:r>
              <a:rPr lang="en-GB" sz="900" dirty="0" smtClean="0">
                <a:solidFill>
                  <a:srgbClr val="546D7A"/>
                </a:solidFill>
              </a:rPr>
              <a:t>in 1896 to </a:t>
            </a:r>
            <a:r>
              <a:rPr lang="en-GB" sz="900" b="1" dirty="0" smtClean="0">
                <a:solidFill>
                  <a:srgbClr val="546D7A"/>
                </a:solidFill>
              </a:rPr>
              <a:t>Peter Behrens </a:t>
            </a:r>
            <a:r>
              <a:rPr lang="en-GB" sz="900" dirty="0" smtClean="0">
                <a:solidFill>
                  <a:srgbClr val="546D7A"/>
                </a:solidFill>
              </a:rPr>
              <a:t>in 1912 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800" dirty="0">
              <a:solidFill>
                <a:srgbClr val="546D7A"/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95536" y="5021788"/>
            <a:ext cx="2952328" cy="15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OAK PARK HOUSE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(1903)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FRANK LLOYD WRIGHT</a:t>
            </a:r>
          </a:p>
          <a:p>
            <a:pPr eaLnBrk="0" hangingPunct="0">
              <a:lnSpc>
                <a:spcPts val="1680"/>
              </a:lnSpc>
            </a:pP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ILLINOIS, USA </a:t>
            </a:r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p59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REVOLUTION AND THE AVANDE GARDE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453336"/>
            <a:ext cx="47525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REVOLUTION AND THE AVANDE GARDE  1915 – 1933 (P 64)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5949280"/>
            <a:ext cx="8784976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6264188" y="3681028"/>
            <a:ext cx="4968552" cy="43204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4247964" y="1880828"/>
            <a:ext cx="432048" cy="8568952"/>
          </a:xfrm>
          <a:prstGeom prst="roundRect">
            <a:avLst/>
          </a:prstGeom>
          <a:solidFill>
            <a:srgbClr val="E1F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 rot="5400000" flipV="1">
            <a:off x="4319972" y="1808820"/>
            <a:ext cx="432048" cy="8712968"/>
          </a:xfrm>
          <a:prstGeom prst="roundRect">
            <a:avLst/>
          </a:prstGeom>
          <a:solidFill>
            <a:srgbClr val="C0E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 flipV="1">
            <a:off x="8532440" y="1412776"/>
            <a:ext cx="432048" cy="4941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 flipV="1">
            <a:off x="8532440" y="1412776"/>
            <a:ext cx="432048" cy="4968552"/>
          </a:xfrm>
          <a:prstGeom prst="roundRect">
            <a:avLst/>
          </a:prstGeom>
          <a:solidFill>
            <a:srgbClr val="61CE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ecx.images-amazon.com/images/I/51MKGMGJG8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36240"/>
            <a:ext cx="103680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ounded Rectangle 19"/>
          <p:cNvSpPr/>
          <p:nvPr/>
        </p:nvSpPr>
        <p:spPr>
          <a:xfrm rot="5400000" flipV="1">
            <a:off x="4355976" y="1772816"/>
            <a:ext cx="432048" cy="8784976"/>
          </a:xfrm>
          <a:prstGeom prst="roundRect">
            <a:avLst/>
          </a:prstGeom>
          <a:solidFill>
            <a:srgbClr val="61CE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403648" y="692696"/>
            <a:ext cx="288032" cy="216024"/>
          </a:xfrm>
          <a:prstGeom prst="roundRect">
            <a:avLst/>
          </a:prstGeom>
          <a:solidFill>
            <a:srgbClr val="96DE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 descr="http://www.bpb.de/cache/images/7/73217-3x2-original.jpg?A5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844824"/>
            <a:ext cx="354800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39552" y="4797153"/>
            <a:ext cx="2952328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‘SCHLAGT DIE WEISSEN…’</a:t>
            </a: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/>
            </a:r>
            <a:b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</a:b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POSTER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(1920)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EL LISSITSKY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p67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  <p:pic>
        <p:nvPicPr>
          <p:cNvPr id="6148" name="Picture 4" descr="http://www.malikgallery.com/images/product-hirez/details/mc-t-1603/mc-t-1603_1.jpg"/>
          <p:cNvPicPr>
            <a:picLocks noChangeAspect="1" noChangeArrowheads="1"/>
          </p:cNvPicPr>
          <p:nvPr/>
        </p:nvPicPr>
        <p:blipFill>
          <a:blip r:embed="rId4"/>
          <a:srcRect l="6047" t="9406" r="11310" b="5935"/>
          <a:stretch>
            <a:fillRect/>
          </a:stretch>
        </p:blipFill>
        <p:spPr bwMode="auto">
          <a:xfrm>
            <a:off x="4932040" y="1844824"/>
            <a:ext cx="2592288" cy="2845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860032" y="4797152"/>
            <a:ext cx="4752528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SIDE TABLE</a:t>
            </a: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dirty="0" smtClean="0">
                <a:solidFill>
                  <a:srgbClr val="546D7A"/>
                </a:solidFill>
                <a:latin typeface="Georgia" pitchFamily="18" charset="0"/>
              </a:rPr>
              <a:t>LAQUERED WOOD </a:t>
            </a:r>
            <a:r>
              <a:rPr lang="en-GB" sz="1000" dirty="0" smtClean="0">
                <a:solidFill>
                  <a:srgbClr val="546D7A"/>
                </a:solidFill>
                <a:latin typeface="Georgia" pitchFamily="18" charset="0"/>
              </a:rPr>
              <a:t>(MODERN REPRODUCTION)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546D7A"/>
                </a:solidFill>
                <a:latin typeface="Georgia" pitchFamily="18" charset="0"/>
              </a:rPr>
              <a:t>(1922-3)</a:t>
            </a:r>
            <a:endParaRPr lang="en-GB" sz="1400" dirty="0" smtClean="0">
              <a:solidFill>
                <a:srgbClr val="546D7A"/>
              </a:solidFill>
              <a:latin typeface="Georgia" pitchFamily="18" charset="0"/>
            </a:endParaRPr>
          </a:p>
          <a:p>
            <a:pPr eaLnBrk="0" hangingPunct="0">
              <a:lnSpc>
                <a:spcPts val="1680"/>
              </a:lnSpc>
              <a:buClrTx/>
              <a:buSzTx/>
              <a:buFontTx/>
              <a:buNone/>
            </a:pPr>
            <a:r>
              <a:rPr lang="en-GB" sz="1400" i="1" dirty="0" smtClean="0">
                <a:solidFill>
                  <a:srgbClr val="546D7A"/>
                </a:solidFill>
                <a:latin typeface="Georgia" pitchFamily="18" charset="0"/>
              </a:rPr>
              <a:t>GERRIT REITVELD</a:t>
            </a:r>
          </a:p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p70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sz="1400" dirty="0">
              <a:solidFill>
                <a:srgbClr val="546D7A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1413</TotalTime>
  <Words>1088</Words>
  <Application>Microsoft Office PowerPoint</Application>
  <PresentationFormat>On-screen Show (4:3)</PresentationFormat>
  <Paragraphs>223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 Design</vt:lpstr>
      <vt:lpstr>WHAT IS DESIGN?</vt:lpstr>
      <vt:lpstr>EARLY HISTORY (1750 -1850) </vt:lpstr>
      <vt:lpstr>THE INDUSTRIAL REVOLUTION (1830 – 1880)</vt:lpstr>
      <vt:lpstr>THE INDUSTRIAL REVOLUTION (1830 – 1880)</vt:lpstr>
      <vt:lpstr>REFORM MOVEMENTS</vt:lpstr>
      <vt:lpstr>REFORM MOVEMENTS</vt:lpstr>
      <vt:lpstr>THE ROAD TO MODERNISM</vt:lpstr>
      <vt:lpstr>REVOLUTION AND THE AVANDE GARDE</vt:lpstr>
      <vt:lpstr>REVOLUTION AND THE AVANDE GARDE</vt:lpstr>
      <vt:lpstr>LUXURY AND POWER</vt:lpstr>
      <vt:lpstr>THE ECONOMIC MIRACLE</vt:lpstr>
      <vt:lpstr>GOOD FORM AND BEL DESIGN</vt:lpstr>
      <vt:lpstr>EXPERIMENTATION AND ANTIDESIGN</vt:lpstr>
      <vt:lpstr>POST MODERNISM</vt:lpstr>
      <vt:lpstr>CONTEMPORARY DESIGN</vt:lpstr>
      <vt:lpstr>CONTEMPORARY DESIGN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from Historical  Timeline</dc:title>
  <dc:creator>gwellcoat</dc:creator>
  <cp:lastModifiedBy>gwellcoat</cp:lastModifiedBy>
  <cp:revision>160</cp:revision>
  <dcterms:created xsi:type="dcterms:W3CDTF">2014-09-08T08:07:03Z</dcterms:created>
  <dcterms:modified xsi:type="dcterms:W3CDTF">2015-12-07T10:23:19Z</dcterms:modified>
</cp:coreProperties>
</file>